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321" r:id="rId2"/>
    <p:sldId id="372" r:id="rId3"/>
    <p:sldId id="371" r:id="rId4"/>
    <p:sldId id="376" r:id="rId5"/>
    <p:sldId id="377" r:id="rId6"/>
    <p:sldId id="380" r:id="rId7"/>
    <p:sldId id="381" r:id="rId8"/>
    <p:sldId id="382" r:id="rId9"/>
    <p:sldId id="340" r:id="rId10"/>
    <p:sldId id="383" r:id="rId11"/>
    <p:sldId id="404" r:id="rId12"/>
    <p:sldId id="348" r:id="rId13"/>
    <p:sldId id="406" r:id="rId14"/>
    <p:sldId id="378" r:id="rId15"/>
    <p:sldId id="350" r:id="rId16"/>
    <p:sldId id="420" r:id="rId17"/>
    <p:sldId id="379" r:id="rId18"/>
    <p:sldId id="407" r:id="rId19"/>
    <p:sldId id="408" r:id="rId20"/>
    <p:sldId id="414" r:id="rId21"/>
    <p:sldId id="417" r:id="rId22"/>
    <p:sldId id="415" r:id="rId23"/>
    <p:sldId id="418" r:id="rId24"/>
    <p:sldId id="43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1">
          <p15:clr>
            <a:srgbClr val="A4A3A4"/>
          </p15:clr>
        </p15:guide>
        <p15:guide id="2" pos="393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特别工作室" initials="特"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A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3" autoAdjust="0"/>
    <p:restoredTop sz="94660"/>
  </p:normalViewPr>
  <p:slideViewPr>
    <p:cSldViewPr snapToGrid="0" showGuides="1">
      <p:cViewPr varScale="1">
        <p:scale>
          <a:sx n="81" d="100"/>
          <a:sy n="81" d="100"/>
        </p:scale>
        <p:origin x="725" y="48"/>
      </p:cViewPr>
      <p:guideLst>
        <p:guide orient="horz" pos="2171"/>
        <p:guide pos="39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7A73C-279E-4BB0-A72C-1AA0633B0D0F}" type="datetimeFigureOut">
              <a:rPr lang="zh-CN" altLang="en-US" smtClean="0"/>
              <a:t>2020/3/10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7F820-9F75-4F2E-BF52-DB865DEE0B4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F95EA7-1F0E-444D-91DB-374842ABFBC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86AD1B-CBA4-4FFD-9B3E-82B52DE33EE0}" type="datetimeFigureOut">
              <a:rPr lang="zh-CN" altLang="en-US" smtClean="0"/>
              <a:t>2020/3/10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8EC81B-AD8D-4490-8E1C-87B14FE9B72C}" type="slidenum">
              <a:rPr lang="zh-CN" altLang="en-US" smtClean="0"/>
              <a:t>‹#›</a:t>
            </a:fld>
            <a:endParaRPr lang="zh-CN" alt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C937AB-5291-48FC-9075-9F29944D13C7}" type="datetimeFigureOut">
              <a:rPr lang="zh-CN" altLang="en-US" smtClean="0"/>
              <a:t>2020/3/10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t>‹#›</a:t>
            </a:fld>
            <a:endParaRPr lang="zh-CN" alt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509270" indent="0" algn="ctr">
              <a:buNone/>
              <a:defRPr>
                <a:solidFill>
                  <a:schemeClr val="tx1">
                    <a:tint val="75000"/>
                  </a:schemeClr>
                </a:solidFill>
              </a:defRPr>
            </a:lvl2pPr>
            <a:lvl3pPr marL="1019175" indent="0" algn="ctr">
              <a:buNone/>
              <a:defRPr>
                <a:solidFill>
                  <a:schemeClr val="tx1">
                    <a:tint val="75000"/>
                  </a:schemeClr>
                </a:solidFill>
              </a:defRPr>
            </a:lvl3pPr>
            <a:lvl4pPr marL="1528445" indent="0" algn="ctr">
              <a:buNone/>
              <a:defRPr>
                <a:solidFill>
                  <a:schemeClr val="tx1">
                    <a:tint val="75000"/>
                  </a:schemeClr>
                </a:solidFill>
              </a:defRPr>
            </a:lvl4pPr>
            <a:lvl5pPr marL="2038350" indent="0" algn="ctr">
              <a:buNone/>
              <a:defRPr>
                <a:solidFill>
                  <a:schemeClr val="tx1">
                    <a:tint val="75000"/>
                  </a:schemeClr>
                </a:solidFill>
              </a:defRPr>
            </a:lvl5pPr>
            <a:lvl6pPr marL="2546985" indent="0" algn="ctr">
              <a:buNone/>
              <a:defRPr>
                <a:solidFill>
                  <a:schemeClr val="tx1">
                    <a:tint val="75000"/>
                  </a:schemeClr>
                </a:solidFill>
              </a:defRPr>
            </a:lvl6pPr>
            <a:lvl7pPr marL="3056255" indent="0" algn="ctr">
              <a:buNone/>
              <a:defRPr>
                <a:solidFill>
                  <a:schemeClr val="tx1">
                    <a:tint val="75000"/>
                  </a:schemeClr>
                </a:solidFill>
              </a:defRPr>
            </a:lvl7pPr>
            <a:lvl8pPr marL="3566160" indent="0" algn="ctr">
              <a:buNone/>
              <a:defRPr>
                <a:solidFill>
                  <a:schemeClr val="tx1">
                    <a:tint val="75000"/>
                  </a:schemeClr>
                </a:solidFill>
              </a:defRPr>
            </a:lvl8pPr>
            <a:lvl9pPr marL="407543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8C937AB-5291-48FC-9075-9F29944D13C7}" type="datetimeFigureOut">
              <a:rPr lang="zh-CN" altLang="en-US" smtClean="0"/>
              <a:t>2020/3/10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t>‹#›</a:t>
            </a:fld>
            <a:endParaRPr lang="zh-CN" alt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hasCustomPrompt="1"/>
          </p:nvPr>
        </p:nvSpPr>
        <p:spPr>
          <a:prstGeom prst="rect">
            <a:avLst/>
          </a:prstGeom>
        </p:spPr>
        <p:txBody>
          <a:bodyPr/>
          <a:lstStyle/>
          <a:p>
            <a:pPr lvl="0">
              <a:defRPr sz="1800"/>
            </a:pPr>
            <a:r>
              <a:rPr sz="4400"/>
              <a:t>标题文本</a:t>
            </a:r>
          </a:p>
        </p:txBody>
      </p:sp>
      <p:sp>
        <p:nvSpPr>
          <p:cNvPr id="15" name="Shape 15"/>
          <p:cNvSpPr>
            <a:spLocks noGrp="1"/>
          </p:cNvSpPr>
          <p:nvPr>
            <p:ph type="body" idx="1" hasCustomPrompt="1"/>
          </p:nvPr>
        </p:nvSpPr>
        <p:spPr>
          <a:xfrm>
            <a:off x="838200" y="1829083"/>
            <a:ext cx="5156200" cy="5028917"/>
          </a:xfrm>
          <a:prstGeom prst="rect">
            <a:avLst/>
          </a:prstGeom>
        </p:spPr>
        <p:txBody>
          <a:bodyPr/>
          <a:lstStyle/>
          <a:p>
            <a:pPr lvl="0">
              <a:defRPr sz="1800"/>
            </a:pPr>
            <a:r>
              <a:rPr sz="3200"/>
              <a:t>正文级别 1</a:t>
            </a:r>
          </a:p>
          <a:p>
            <a:pPr lvl="1">
              <a:defRPr sz="1800"/>
            </a:pPr>
            <a:r>
              <a:rPr sz="3200"/>
              <a:t>正文级别 2</a:t>
            </a:r>
          </a:p>
          <a:p>
            <a:pPr lvl="2">
              <a:defRPr sz="1800"/>
            </a:pPr>
            <a:r>
              <a:rPr sz="3200"/>
              <a:t>正文级别 3</a:t>
            </a:r>
          </a:p>
          <a:p>
            <a:pPr lvl="3">
              <a:defRPr sz="1800"/>
            </a:pPr>
            <a:r>
              <a:rPr sz="3200"/>
              <a:t>正文级别 4</a:t>
            </a:r>
          </a:p>
          <a:p>
            <a:pPr lvl="4">
              <a:defRPr sz="1800"/>
            </a:pPr>
            <a:r>
              <a:rPr sz="3200"/>
              <a:t>正文级别 5</a:t>
            </a:r>
          </a:p>
        </p:txBody>
      </p:sp>
      <p:grpSp>
        <p:nvGrpSpPr>
          <p:cNvPr id="4" name="组合 3"/>
          <p:cNvGrpSpPr/>
          <p:nvPr userDrawn="1"/>
        </p:nvGrpSpPr>
        <p:grpSpPr>
          <a:xfrm>
            <a:off x="10486329" y="169053"/>
            <a:ext cx="1513605" cy="456272"/>
            <a:chOff x="468128" y="370735"/>
            <a:chExt cx="1135204" cy="341359"/>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9670" y="370735"/>
              <a:ext cx="490406" cy="17747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128" y="558194"/>
              <a:ext cx="1135204" cy="153900"/>
            </a:xfrm>
            <a:prstGeom prst="rect">
              <a:avLst/>
            </a:prstGeom>
          </p:spPr>
        </p:pic>
      </p:gr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86AD1B-CBA4-4FFD-9B3E-82B52DE33EE0}" type="datetimeFigureOut">
              <a:rPr lang="zh-CN" altLang="en-US" smtClean="0"/>
              <a:t>2020/3/10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8EC81B-AD8D-4490-8E1C-87B14FE9B72C}" type="slidenum">
              <a:rPr lang="zh-CN" altLang="en-US" smtClean="0"/>
              <a:t>‹#›</a:t>
            </a:fld>
            <a:endParaRPr lang="zh-CN" altLang="en-US"/>
          </a:p>
        </p:txBody>
      </p:sp>
      <p:pic>
        <p:nvPicPr>
          <p:cNvPr id="2050" name="Picture 2" descr="C:\Users\HHH\Desktop\视频水印小.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614055" y="6389688"/>
            <a:ext cx="2108200" cy="2921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slow">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31532;07&#35838;%20%20&#20255;&#22823;&#30340;&#21382;&#21490;&#36716;&#25240;&#65288;&#35838;&#20214;&#21644;&#35270;&#39057;&#65289;/licheng.wmv"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11.xml"/><Relationship Id="rId7" Type="http://schemas.openxmlformats.org/officeDocument/2006/relationships/hyperlink" Target="&#31532;07&#35838;%20%20&#20255;&#22823;&#30340;&#21382;&#21490;&#36716;&#25240;&#65288;&#35838;&#20214;&#21644;&#35270;&#39057;&#65289;/licheng.wmv"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4.png"/><Relationship Id="rId7"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5.png"/><Relationship Id="rId10" Type="http://schemas.openxmlformats.org/officeDocument/2006/relationships/image" Target="../media/image22.jpeg"/><Relationship Id="rId4" Type="http://schemas.openxmlformats.org/officeDocument/2006/relationships/image" Target="../media/image6.png"/><Relationship Id="rId9" Type="http://schemas.openxmlformats.org/officeDocument/2006/relationships/image" Target="../media/image21.jpe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4.jpeg"/><Relationship Id="rId7"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4.png"/><Relationship Id="rId7"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33.jpeg"/></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4.png"/><Relationship Id="rId7"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6.jpeg"/></Relationships>
</file>

<file path=ppt/slides/_rels/slide19.xml.rels><?xml version="1.0" encoding="UTF-8" standalone="yes"?>
<Relationships xmlns="http://schemas.openxmlformats.org/package/2006/relationships"><Relationship Id="rId8" Type="http://schemas.openxmlformats.org/officeDocument/2006/relationships/image" Target="../media/image38.GIF"/><Relationship Id="rId3" Type="http://schemas.openxmlformats.org/officeDocument/2006/relationships/image" Target="../media/image4.png"/><Relationship Id="rId7"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0.png"/><Relationship Id="rId7" Type="http://schemas.openxmlformats.org/officeDocument/2006/relationships/image" Target="../media/image41.GI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png"/><Relationship Id="rId7"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hyperlink" Target="1981&#24180;&#12298;&#20851;&#20110;&#24314;&#22269;&#20197;&#26469;&#20826;&#30340;&#33509;&#24178;&#21382;&#21490;&#38382;&#39064;&#30340;&#20915;&#35758;&#12299;.mp4" TargetMode="Externa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775970" y="1081405"/>
            <a:ext cx="10640060" cy="3125984"/>
          </a:xfrm>
          <a:prstGeom prst="rect">
            <a:avLst/>
          </a:prstGeom>
          <a:noFill/>
        </p:spPr>
        <p:txBody>
          <a:bodyPr wrap="square" rtlCol="0" anchor="t">
            <a:spAutoFit/>
          </a:bodyPr>
          <a:lstStyle/>
          <a:p>
            <a:pPr marL="0" marR="0" lvl="0" indent="0" algn="ctr" defTabSz="914400" rtl="0" fontAlgn="auto">
              <a:lnSpc>
                <a:spcPts val="4020"/>
              </a:lnSpc>
              <a:spcBef>
                <a:spcPct val="0"/>
              </a:spcBef>
              <a:spcAft>
                <a:spcPts val="0"/>
              </a:spcAft>
              <a:buClrTx/>
              <a:buSzTx/>
              <a:buFontTx/>
              <a:buNone/>
              <a:defRPr/>
            </a:pPr>
            <a:r>
              <a:rPr lang="zh-CN" altLang="en-US" sz="4800" b="1" dirty="0">
                <a:solidFill>
                  <a:schemeClr val="tx1">
                    <a:lumMod val="65000"/>
                    <a:lumOff val="35000"/>
                  </a:schemeClr>
                </a:solidFill>
                <a:latin typeface="Times New Roman" panose="02020603050405020304" pitchFamily="18" charset="0"/>
                <a:ea typeface="黑体" panose="02010609060101010101" pitchFamily="2" charset="-122"/>
                <a:cs typeface="+mj-cs"/>
                <a:sym typeface="+mn-ea"/>
              </a:rPr>
              <a:t>                               </a:t>
            </a:r>
            <a:endParaRPr lang="en-US" altLang="zh-CN" sz="4800" b="1" dirty="0">
              <a:solidFill>
                <a:schemeClr val="tx1">
                  <a:lumMod val="65000"/>
                  <a:lumOff val="35000"/>
                </a:schemeClr>
              </a:solidFill>
              <a:latin typeface="Times New Roman" panose="02020603050405020304" pitchFamily="18" charset="0"/>
              <a:ea typeface="黑体" panose="02010609060101010101" pitchFamily="2" charset="-122"/>
              <a:cs typeface="+mj-cs"/>
            </a:endParaRPr>
          </a:p>
          <a:p>
            <a:pPr marL="0" marR="0" lvl="0" indent="0" algn="ctr" defTabSz="914400" rtl="0" fontAlgn="auto">
              <a:lnSpc>
                <a:spcPts val="4020"/>
              </a:lnSpc>
              <a:spcBef>
                <a:spcPct val="0"/>
              </a:spcBef>
              <a:spcAft>
                <a:spcPts val="0"/>
              </a:spcAft>
              <a:buClrTx/>
              <a:buSzTx/>
              <a:buFontTx/>
              <a:buNone/>
              <a:defRPr/>
            </a:pPr>
            <a:r>
              <a:rPr lang="zh-CN" altLang="en-US" sz="4800" b="1" dirty="0">
                <a:solidFill>
                  <a:srgbClr val="00B0F0"/>
                </a:solidFill>
                <a:latin typeface="Times New Roman" panose="02020603050405020304" pitchFamily="18" charset="0"/>
                <a:ea typeface="黑体" panose="02010609060101010101" pitchFamily="2" charset="-122"/>
                <a:cs typeface="+mj-cs"/>
                <a:sym typeface="+mn-ea"/>
              </a:rPr>
              <a:t>初中历史八年级</a:t>
            </a:r>
            <a:endParaRPr lang="en-US" altLang="zh-CN" sz="4800" b="1" dirty="0">
              <a:solidFill>
                <a:srgbClr val="00B0F0"/>
              </a:solidFill>
              <a:latin typeface="Times New Roman" panose="02020603050405020304" pitchFamily="18" charset="0"/>
              <a:ea typeface="黑体" panose="02010609060101010101" pitchFamily="2" charset="-122"/>
              <a:cs typeface="+mj-cs"/>
            </a:endParaRPr>
          </a:p>
          <a:p>
            <a:pPr marL="0" marR="0" lvl="0" indent="0" algn="ctr" defTabSz="914400" rtl="0" fontAlgn="auto">
              <a:lnSpc>
                <a:spcPts val="4020"/>
              </a:lnSpc>
              <a:spcBef>
                <a:spcPct val="0"/>
              </a:spcBef>
              <a:spcAft>
                <a:spcPts val="0"/>
              </a:spcAft>
              <a:buClrTx/>
              <a:buSzTx/>
              <a:buFontTx/>
              <a:buNone/>
              <a:defRPr/>
            </a:pPr>
            <a:endParaRPr lang="zh-CN" altLang="en-US" sz="4800" b="1" dirty="0">
              <a:solidFill>
                <a:srgbClr val="C00000"/>
              </a:solidFill>
              <a:latin typeface="Times New Roman" panose="02020603050405020304" pitchFamily="18" charset="0"/>
              <a:ea typeface="黑体" panose="02010609060101010101" pitchFamily="2" charset="-122"/>
              <a:cs typeface="+mj-cs"/>
              <a:sym typeface="+mn-ea"/>
            </a:endParaRPr>
          </a:p>
          <a:p>
            <a:pPr marL="0" marR="0" lvl="0" indent="0" algn="ctr" defTabSz="914400" rtl="0" fontAlgn="auto">
              <a:lnSpc>
                <a:spcPts val="4020"/>
              </a:lnSpc>
              <a:spcBef>
                <a:spcPct val="0"/>
              </a:spcBef>
              <a:spcAft>
                <a:spcPts val="0"/>
              </a:spcAft>
              <a:buClrTx/>
              <a:buSzTx/>
              <a:buFontTx/>
              <a:buNone/>
              <a:defRPr/>
            </a:pPr>
            <a:r>
              <a:rPr lang="zh-CN" altLang="en-US" sz="4800" b="1" dirty="0">
                <a:solidFill>
                  <a:srgbClr val="C00000"/>
                </a:solidFill>
                <a:latin typeface="Times New Roman" panose="02020603050405020304" pitchFamily="18" charset="0"/>
                <a:ea typeface="黑体" panose="02010609060101010101" pitchFamily="2" charset="-122"/>
                <a:cs typeface="+mj-cs"/>
                <a:sym typeface="+mn-ea"/>
              </a:rPr>
              <a:t> </a:t>
            </a:r>
            <a:r>
              <a:rPr lang="zh-CN" altLang="en-US" sz="4800" b="1" dirty="0">
                <a:solidFill>
                  <a:srgbClr val="FF0000"/>
                </a:solidFill>
                <a:latin typeface="Times New Roman" panose="02020603050405020304" pitchFamily="18" charset="0"/>
                <a:ea typeface="黑体" panose="02010609060101010101" pitchFamily="2" charset="-122"/>
                <a:cs typeface="+mj-cs"/>
                <a:sym typeface="+mn-ea"/>
              </a:rPr>
              <a:t>  第</a:t>
            </a:r>
            <a:r>
              <a:rPr lang="en-US" altLang="zh-CN" sz="4800" b="1" dirty="0">
                <a:solidFill>
                  <a:srgbClr val="FF0000"/>
                </a:solidFill>
                <a:latin typeface="Times New Roman" panose="02020603050405020304" pitchFamily="18" charset="0"/>
                <a:ea typeface="黑体" panose="02010609060101010101" pitchFamily="2" charset="-122"/>
                <a:cs typeface="+mj-cs"/>
                <a:sym typeface="+mn-ea"/>
              </a:rPr>
              <a:t>7</a:t>
            </a:r>
            <a:r>
              <a:rPr lang="zh-CN" altLang="en-US" sz="4800" b="1" dirty="0">
                <a:solidFill>
                  <a:srgbClr val="FF0000"/>
                </a:solidFill>
                <a:latin typeface="Times New Roman" panose="02020603050405020304" pitchFamily="18" charset="0"/>
                <a:ea typeface="黑体" panose="02010609060101010101" pitchFamily="2" charset="-122"/>
                <a:cs typeface="+mj-cs"/>
                <a:sym typeface="+mn-ea"/>
              </a:rPr>
              <a:t>课   伟大的历史转折</a:t>
            </a:r>
            <a:r>
              <a:rPr lang="en-US" altLang="zh-CN" sz="4800" b="1" dirty="0">
                <a:solidFill>
                  <a:srgbClr val="FF0000"/>
                </a:solidFill>
                <a:latin typeface="Times New Roman" panose="02020603050405020304" pitchFamily="18" charset="0"/>
                <a:ea typeface="黑体" panose="02010609060101010101" pitchFamily="2" charset="-122"/>
                <a:cs typeface="+mj-cs"/>
                <a:sym typeface="+mn-ea"/>
              </a:rPr>
              <a:t>   </a:t>
            </a:r>
          </a:p>
          <a:p>
            <a:pPr marL="0" marR="0" lvl="0" indent="0" algn="ctr" defTabSz="914400" rtl="0" fontAlgn="auto">
              <a:lnSpc>
                <a:spcPts val="4020"/>
              </a:lnSpc>
              <a:spcBef>
                <a:spcPct val="0"/>
              </a:spcBef>
              <a:spcAft>
                <a:spcPts val="0"/>
              </a:spcAft>
              <a:buClrTx/>
              <a:buSzTx/>
              <a:buFontTx/>
              <a:buNone/>
              <a:defRPr/>
            </a:pPr>
            <a:endParaRPr lang="zh-CN" altLang="en-US" sz="4800" b="1" dirty="0">
              <a:solidFill>
                <a:srgbClr val="7030A0"/>
              </a:solidFill>
              <a:latin typeface="Times New Roman" panose="02020603050405020304" pitchFamily="18" charset="0"/>
              <a:ea typeface="黑体" panose="02010609060101010101" pitchFamily="2" charset="-122"/>
              <a:cs typeface="+mj-cs"/>
              <a:sym typeface="+mn-ea"/>
            </a:endParaRPr>
          </a:p>
          <a:p>
            <a:pPr marL="0" marR="0" lvl="0" indent="0" algn="ctr" defTabSz="914400" rtl="0" fontAlgn="auto">
              <a:lnSpc>
                <a:spcPts val="4020"/>
              </a:lnSpc>
              <a:spcBef>
                <a:spcPct val="0"/>
              </a:spcBef>
              <a:spcAft>
                <a:spcPts val="0"/>
              </a:spcAft>
              <a:buClrTx/>
              <a:buSzTx/>
              <a:buFontTx/>
              <a:buNone/>
              <a:defRPr/>
            </a:pPr>
            <a:endParaRPr lang="en-US" altLang="zh-CN" sz="2800" b="1" dirty="0">
              <a:solidFill>
                <a:schemeClr val="tx1"/>
              </a:solidFill>
              <a:latin typeface="Times New Roman" panose="02020603050405020304" pitchFamily="18" charset="0"/>
              <a:ea typeface="黑体" panose="02010609060101010101" pitchFamily="2" charset="-122"/>
              <a:cs typeface="+mj-cs"/>
            </a:endParaRPr>
          </a:p>
        </p:txBody>
      </p:sp>
      <p:sp>
        <p:nvSpPr>
          <p:cNvPr id="32"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5"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6"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7"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0"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1"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2"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3"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4"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53851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53562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270510" y="775970"/>
            <a:ext cx="3756660" cy="706755"/>
          </a:xfrm>
          <a:prstGeom prst="rect">
            <a:avLst/>
          </a:prstGeom>
          <a:noFill/>
        </p:spPr>
        <p:txBody>
          <a:bodyPr wrap="none" rtlCol="0" anchor="t">
            <a:spAutoFit/>
          </a:bodyPr>
          <a:lstStyle/>
          <a:p>
            <a:r>
              <a:rPr lang="zh-CN" altLang="en-US" sz="4000" b="1">
                <a:solidFill>
                  <a:srgbClr val="FF0000"/>
                </a:solidFill>
                <a:latin typeface="楷体" panose="02010609060101010101" pitchFamily="49" charset="-122"/>
                <a:ea typeface="楷体" panose="02010609060101010101" pitchFamily="49" charset="-122"/>
                <a:sym typeface="+mn-ea"/>
              </a:rPr>
              <a:t>拨云见日定国是</a:t>
            </a:r>
            <a:endParaRPr lang="zh-CN" altLang="en-US" sz="4000"/>
          </a:p>
        </p:txBody>
      </p:sp>
      <p:sp>
        <p:nvSpPr>
          <p:cNvPr id="3" name="文本框 2"/>
          <p:cNvSpPr txBox="1"/>
          <p:nvPr/>
        </p:nvSpPr>
        <p:spPr>
          <a:xfrm>
            <a:off x="3869055" y="1385570"/>
            <a:ext cx="4162425" cy="583565"/>
          </a:xfrm>
          <a:prstGeom prst="rect">
            <a:avLst/>
          </a:prstGeom>
          <a:noFill/>
        </p:spPr>
        <p:txBody>
          <a:bodyPr wrap="square" rtlCol="0">
            <a:spAutoFit/>
          </a:bodyPr>
          <a:lstStyle/>
          <a:p>
            <a:r>
              <a:rPr lang="zh-CN" altLang="en-US" sz="3200" b="1">
                <a:solidFill>
                  <a:srgbClr val="FF0000"/>
                </a:solidFill>
                <a:latin typeface="楷体" panose="02010609060101010101" pitchFamily="49" charset="-122"/>
                <a:ea typeface="楷体" panose="02010609060101010101" pitchFamily="49" charset="-122"/>
              </a:rPr>
              <a:t>十一届三中全会</a:t>
            </a:r>
          </a:p>
        </p:txBody>
      </p:sp>
      <p:sp>
        <p:nvSpPr>
          <p:cNvPr id="14" name="矩形 13"/>
          <p:cNvSpPr/>
          <p:nvPr/>
        </p:nvSpPr>
        <p:spPr>
          <a:xfrm>
            <a:off x="765175" y="2299335"/>
            <a:ext cx="1502410" cy="3340735"/>
          </a:xfrm>
          <a:prstGeom prst="rect">
            <a:avLst/>
          </a:prstGeom>
        </p:spPr>
        <p:txBody>
          <a:bodyPr wrap="square">
            <a:spAutoFit/>
          </a:bodyPr>
          <a:lstStyle/>
          <a:p>
            <a:pPr>
              <a:lnSpc>
                <a:spcPct val="120000"/>
              </a:lnSpc>
              <a:spcAft>
                <a:spcPts val="0"/>
              </a:spcAft>
            </a:pPr>
            <a:r>
              <a:rPr lang="zh-CN" altLang="zh-CN" sz="4000" b="1" kern="100" dirty="0">
                <a:solidFill>
                  <a:srgbClr val="C00000"/>
                </a:solidFill>
                <a:latin typeface="方正粗黑宋简体" panose="02000000000000000000" charset="-122"/>
                <a:ea typeface="方正粗黑宋简体" panose="02000000000000000000" charset="-122"/>
                <a:cs typeface="Times New Roman" panose="02020603050405020304" pitchFamily="18" charset="0"/>
              </a:rPr>
              <a:t>时间：</a:t>
            </a:r>
            <a:endParaRPr lang="zh-CN" altLang="zh-CN" sz="4000" b="1" kern="100" dirty="0">
              <a:solidFill>
                <a:srgbClr val="FF0000"/>
              </a:solidFill>
              <a:latin typeface="方正粗黑宋简体" panose="02000000000000000000" charset="-122"/>
              <a:ea typeface="方正粗黑宋简体" panose="02000000000000000000" charset="-122"/>
              <a:cs typeface="Times New Roman" panose="02020603050405020304" pitchFamily="18" charset="0"/>
            </a:endParaRPr>
          </a:p>
          <a:p>
            <a:pPr>
              <a:lnSpc>
                <a:spcPct val="120000"/>
              </a:lnSpc>
              <a:spcAft>
                <a:spcPts val="0"/>
              </a:spcAft>
            </a:pPr>
            <a:endParaRPr lang="en-US" altLang="zh-CN" sz="28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a:lnSpc>
                <a:spcPct val="120000"/>
              </a:lnSpc>
              <a:spcAft>
                <a:spcPts val="0"/>
              </a:spcAft>
            </a:pPr>
            <a:r>
              <a:rPr lang="zh-CN" altLang="zh-CN" sz="4000" b="1" kern="100" dirty="0">
                <a:solidFill>
                  <a:srgbClr val="C00000"/>
                </a:solidFill>
                <a:latin typeface="方正粗黑宋简体" panose="02000000000000000000" charset="-122"/>
                <a:ea typeface="方正粗黑宋简体" panose="02000000000000000000" charset="-122"/>
                <a:cs typeface="Times New Roman" panose="02020603050405020304" pitchFamily="18" charset="0"/>
              </a:rPr>
              <a:t>地点：</a:t>
            </a:r>
            <a:endParaRPr lang="zh-CN" altLang="zh-CN" sz="4000" b="1" kern="100" dirty="0">
              <a:solidFill>
                <a:srgbClr val="FF0000"/>
              </a:solidFill>
              <a:latin typeface="方正粗黑宋简体" panose="02000000000000000000" charset="-122"/>
              <a:ea typeface="方正粗黑宋简体" panose="02000000000000000000" charset="-122"/>
              <a:cs typeface="Times New Roman" panose="02020603050405020304" pitchFamily="18" charset="0"/>
            </a:endParaRPr>
          </a:p>
          <a:p>
            <a:pPr>
              <a:lnSpc>
                <a:spcPct val="120000"/>
              </a:lnSpc>
              <a:spcAft>
                <a:spcPts val="0"/>
              </a:spcAft>
            </a:pPr>
            <a:endParaRPr lang="zh-CN" altLang="zh-CN" sz="2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nSpc>
                <a:spcPct val="120000"/>
              </a:lnSpc>
              <a:spcAft>
                <a:spcPts val="0"/>
              </a:spcAft>
            </a:pPr>
            <a:r>
              <a:rPr lang="zh-CN" altLang="zh-CN" sz="4000" b="1" kern="100" dirty="0">
                <a:solidFill>
                  <a:srgbClr val="C00000"/>
                </a:solidFill>
                <a:effectLst/>
                <a:latin typeface="方正粗黑宋简体" panose="02000000000000000000" charset="-122"/>
                <a:ea typeface="方正粗黑宋简体" panose="02000000000000000000" charset="-122"/>
                <a:cs typeface="Times New Roman" panose="02020603050405020304" pitchFamily="18" charset="0"/>
              </a:rPr>
              <a:t>内容：</a:t>
            </a:r>
          </a:p>
        </p:txBody>
      </p:sp>
      <p:pic>
        <p:nvPicPr>
          <p:cNvPr id="23" name="图片 22" descr="bki-20130530151546-494019672.jpg">
            <a:hlinkClick r:id="rId6" action="ppaction://hlinkfile"/>
          </p:cNvPr>
          <p:cNvPicPr>
            <a:picLocks noChangeAspect="1"/>
          </p:cNvPicPr>
          <p:nvPr/>
        </p:nvPicPr>
        <p:blipFill>
          <a:blip r:embed="rId7" cstate="print"/>
          <a:srcRect l="15000" r="9999"/>
          <a:stretch>
            <a:fillRect/>
          </a:stretch>
        </p:blipFill>
        <p:spPr>
          <a:xfrm>
            <a:off x="7810500" y="1430655"/>
            <a:ext cx="3169285" cy="2404745"/>
          </a:xfrm>
          <a:prstGeom prst="roundRect">
            <a:avLst/>
          </a:prstGeom>
          <a:ln>
            <a:noFill/>
          </a:ln>
          <a:effectLst>
            <a:outerShdw blurRad="292100" dist="139700" dir="2700000" algn="tl" rotWithShape="0">
              <a:srgbClr val="333333">
                <a:alpha val="65000"/>
              </a:srgbClr>
            </a:outerShdw>
          </a:effectLst>
        </p:spPr>
      </p:pic>
      <p:pic>
        <p:nvPicPr>
          <p:cNvPr id="24" name="图片 23" descr="001372af745c140297b50f.jpg"/>
          <p:cNvPicPr>
            <a:picLocks noChangeAspect="1"/>
          </p:cNvPicPr>
          <p:nvPr/>
        </p:nvPicPr>
        <p:blipFill>
          <a:blip r:embed="rId8" cstate="print"/>
          <a:stretch>
            <a:fillRect/>
          </a:stretch>
        </p:blipFill>
        <p:spPr>
          <a:xfrm>
            <a:off x="7810500" y="3993515"/>
            <a:ext cx="3282950" cy="2062480"/>
          </a:xfrm>
          <a:prstGeom prst="roundRect">
            <a:avLst/>
          </a:prstGeom>
          <a:ln>
            <a:noFill/>
          </a:ln>
          <a:effectLst>
            <a:outerShdw blurRad="292100" dist="139700" dir="2700000" algn="tl" rotWithShape="0">
              <a:srgbClr val="333333">
                <a:alpha val="65000"/>
              </a:srgbClr>
            </a:outerShdw>
          </a:effectLst>
        </p:spPr>
      </p:pic>
      <p:sp>
        <p:nvSpPr>
          <p:cNvPr id="8" name="文本框 7"/>
          <p:cNvSpPr txBox="1"/>
          <p:nvPr/>
        </p:nvSpPr>
        <p:spPr>
          <a:xfrm>
            <a:off x="2736215" y="2451100"/>
            <a:ext cx="4105910" cy="583565"/>
          </a:xfrm>
          <a:prstGeom prst="rect">
            <a:avLst/>
          </a:prstGeom>
          <a:noFill/>
        </p:spPr>
        <p:txBody>
          <a:bodyPr wrap="square" rtlCol="0">
            <a:spAutoFit/>
          </a:bodyPr>
          <a:lstStyle/>
          <a:p>
            <a:r>
              <a:rPr lang="en-US" altLang="zh-CN" sz="3200" b="1">
                <a:solidFill>
                  <a:srgbClr val="FF0000"/>
                </a:solidFill>
                <a:latin typeface="楷体" panose="02010609060101010101" pitchFamily="49" charset="-122"/>
                <a:ea typeface="楷体" panose="02010609060101010101" pitchFamily="49" charset="-122"/>
                <a:cs typeface="楷体" panose="02010609060101010101" pitchFamily="49" charset="-122"/>
              </a:rPr>
              <a:t>1978</a:t>
            </a:r>
            <a:r>
              <a:rPr lang="zh-CN" altLang="zh-CN" sz="3200" b="1">
                <a:solidFill>
                  <a:srgbClr val="FF0000"/>
                </a:solidFill>
                <a:latin typeface="楷体" panose="02010609060101010101" pitchFamily="49" charset="-122"/>
                <a:ea typeface="楷体" panose="02010609060101010101" pitchFamily="49" charset="-122"/>
                <a:cs typeface="楷体" panose="02010609060101010101" pitchFamily="49" charset="-122"/>
              </a:rPr>
              <a:t>年</a:t>
            </a:r>
            <a:r>
              <a:rPr lang="en-US" altLang="zh-CN" sz="3200" b="1">
                <a:solidFill>
                  <a:srgbClr val="FF0000"/>
                </a:solidFill>
                <a:latin typeface="楷体" panose="02010609060101010101" pitchFamily="49" charset="-122"/>
                <a:ea typeface="楷体" panose="02010609060101010101" pitchFamily="49" charset="-122"/>
                <a:cs typeface="楷体" panose="02010609060101010101" pitchFamily="49" charset="-122"/>
              </a:rPr>
              <a:t>12</a:t>
            </a:r>
            <a:r>
              <a:rPr lang="zh-CN" altLang="en-US" sz="3200" b="1">
                <a:solidFill>
                  <a:srgbClr val="FF0000"/>
                </a:solidFill>
                <a:latin typeface="楷体" panose="02010609060101010101" pitchFamily="49" charset="-122"/>
                <a:ea typeface="楷体" panose="02010609060101010101" pitchFamily="49" charset="-122"/>
                <a:cs typeface="楷体" panose="02010609060101010101" pitchFamily="49" charset="-122"/>
              </a:rPr>
              <a:t>月</a:t>
            </a:r>
          </a:p>
        </p:txBody>
      </p:sp>
      <p:sp>
        <p:nvSpPr>
          <p:cNvPr id="9" name="文本框 8"/>
          <p:cNvSpPr txBox="1"/>
          <p:nvPr/>
        </p:nvSpPr>
        <p:spPr>
          <a:xfrm>
            <a:off x="2665095" y="3730625"/>
            <a:ext cx="3696970" cy="583565"/>
          </a:xfrm>
          <a:prstGeom prst="rect">
            <a:avLst/>
          </a:prstGeom>
          <a:noFill/>
        </p:spPr>
        <p:txBody>
          <a:bodyPr wrap="square" rtlCol="0">
            <a:spAutoFit/>
          </a:bodyPr>
          <a:lstStyle/>
          <a:p>
            <a:r>
              <a:rPr lang="zh-CN" altLang="en-US" sz="3200" b="1">
                <a:solidFill>
                  <a:srgbClr val="FF0000"/>
                </a:solidFill>
                <a:latin typeface="楷体" panose="02010609060101010101" pitchFamily="49" charset="-122"/>
                <a:ea typeface="楷体" panose="02010609060101010101" pitchFamily="49" charset="-122"/>
              </a:rPr>
              <a:t>北京</a:t>
            </a:r>
          </a:p>
        </p:txBody>
      </p:sp>
      <p:sp>
        <p:nvSpPr>
          <p:cNvPr id="18"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7"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9"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0"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5"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6"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7"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1"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355" y="6025515"/>
            <a:ext cx="1024890" cy="661670"/>
          </a:xfrm>
          <a:prstGeom prst="rect">
            <a:avLst/>
          </a:prstGeom>
        </p:spPr>
      </p:pic>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53851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53562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270510" y="775970"/>
            <a:ext cx="3756660" cy="706755"/>
          </a:xfrm>
          <a:prstGeom prst="rect">
            <a:avLst/>
          </a:prstGeom>
          <a:noFill/>
        </p:spPr>
        <p:txBody>
          <a:bodyPr wrap="none" rtlCol="0" anchor="t">
            <a:spAutoFit/>
          </a:bodyPr>
          <a:lstStyle/>
          <a:p>
            <a:r>
              <a:rPr lang="zh-CN" altLang="en-US" sz="4000" b="1">
                <a:solidFill>
                  <a:srgbClr val="FF0000"/>
                </a:solidFill>
                <a:latin typeface="楷体" panose="02010609060101010101" pitchFamily="49" charset="-122"/>
                <a:ea typeface="楷体" panose="02010609060101010101" pitchFamily="49" charset="-122"/>
                <a:sym typeface="+mn-ea"/>
              </a:rPr>
              <a:t>拨云见日定国是</a:t>
            </a:r>
            <a:endParaRPr lang="zh-CN" altLang="en-US" sz="4000"/>
          </a:p>
        </p:txBody>
      </p:sp>
      <p:sp>
        <p:nvSpPr>
          <p:cNvPr id="3" name="文本框 2"/>
          <p:cNvSpPr txBox="1"/>
          <p:nvPr/>
        </p:nvSpPr>
        <p:spPr>
          <a:xfrm>
            <a:off x="3869055" y="1385570"/>
            <a:ext cx="4162425" cy="583565"/>
          </a:xfrm>
          <a:prstGeom prst="rect">
            <a:avLst/>
          </a:prstGeom>
          <a:noFill/>
        </p:spPr>
        <p:txBody>
          <a:bodyPr wrap="square" rtlCol="0">
            <a:spAutoFit/>
          </a:bodyPr>
          <a:lstStyle/>
          <a:p>
            <a:r>
              <a:rPr lang="zh-CN" altLang="en-US" sz="3200" b="1">
                <a:solidFill>
                  <a:srgbClr val="FF0000"/>
                </a:solidFill>
                <a:latin typeface="楷体" panose="02010609060101010101" pitchFamily="49" charset="-122"/>
                <a:ea typeface="楷体" panose="02010609060101010101" pitchFamily="49" charset="-122"/>
              </a:rPr>
              <a:t>十一届三中全会</a:t>
            </a:r>
          </a:p>
        </p:txBody>
      </p:sp>
      <p:sp>
        <p:nvSpPr>
          <p:cNvPr id="14" name="矩形 13"/>
          <p:cNvSpPr/>
          <p:nvPr/>
        </p:nvSpPr>
        <p:spPr>
          <a:xfrm>
            <a:off x="173355" y="213995"/>
            <a:ext cx="1502410" cy="2085340"/>
          </a:xfrm>
          <a:prstGeom prst="rect">
            <a:avLst/>
          </a:prstGeom>
        </p:spPr>
        <p:txBody>
          <a:bodyPr wrap="square">
            <a:spAutoFit/>
          </a:bodyPr>
          <a:lstStyle/>
          <a:p>
            <a:pPr>
              <a:lnSpc>
                <a:spcPct val="120000"/>
              </a:lnSpc>
              <a:spcAft>
                <a:spcPts val="0"/>
              </a:spcAft>
            </a:pPr>
            <a:endParaRPr lang="zh-CN" altLang="zh-CN" sz="4000" b="1" kern="100" dirty="0">
              <a:solidFill>
                <a:srgbClr val="FF0000"/>
              </a:solidFill>
              <a:latin typeface="方正粗黑宋简体" panose="02000000000000000000" charset="-122"/>
              <a:ea typeface="方正粗黑宋简体" panose="02000000000000000000" charset="-122"/>
              <a:cs typeface="Times New Roman" panose="02020603050405020304" pitchFamily="18" charset="0"/>
            </a:endParaRPr>
          </a:p>
          <a:p>
            <a:pPr>
              <a:lnSpc>
                <a:spcPct val="120000"/>
              </a:lnSpc>
              <a:spcAft>
                <a:spcPts val="0"/>
              </a:spcAft>
            </a:pPr>
            <a:endParaRPr lang="zh-CN" altLang="zh-CN" sz="2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nSpc>
                <a:spcPct val="120000"/>
              </a:lnSpc>
              <a:spcAft>
                <a:spcPts val="0"/>
              </a:spcAft>
            </a:pPr>
            <a:r>
              <a:rPr lang="zh-CN" altLang="zh-CN" sz="4000" b="1" kern="100" dirty="0">
                <a:solidFill>
                  <a:srgbClr val="C00000"/>
                </a:solidFill>
                <a:effectLst/>
                <a:latin typeface="方正粗黑宋简体" panose="02000000000000000000" charset="-122"/>
                <a:ea typeface="方正粗黑宋简体" panose="02000000000000000000" charset="-122"/>
                <a:cs typeface="Times New Roman" panose="02020603050405020304" pitchFamily="18" charset="0"/>
              </a:rPr>
              <a:t>内容：</a:t>
            </a:r>
          </a:p>
        </p:txBody>
      </p:sp>
      <p:graphicFrame>
        <p:nvGraphicFramePr>
          <p:cNvPr id="4" name="表格 3"/>
          <p:cNvGraphicFramePr/>
          <p:nvPr>
            <p:custDataLst>
              <p:tags r:id="rId1"/>
            </p:custDataLst>
            <p:extLst>
              <p:ext uri="{D42A27DB-BD31-4B8C-83A1-F6EECF244321}">
                <p14:modId xmlns:p14="http://schemas.microsoft.com/office/powerpoint/2010/main" val="4135751023"/>
              </p:ext>
            </p:extLst>
          </p:nvPr>
        </p:nvGraphicFramePr>
        <p:xfrm>
          <a:off x="937260" y="2298700"/>
          <a:ext cx="8277225" cy="3746119"/>
        </p:xfrm>
        <a:graphic>
          <a:graphicData uri="http://schemas.openxmlformats.org/drawingml/2006/table">
            <a:tbl>
              <a:tblPr firstRow="1" bandRow="1">
                <a:tableStyleId>{5940675A-B579-460E-94D1-54222C63F5DA}</a:tableStyleId>
              </a:tblPr>
              <a:tblGrid>
                <a:gridCol w="1459865">
                  <a:extLst>
                    <a:ext uri="{9D8B030D-6E8A-4147-A177-3AD203B41FA5}">
                      <a16:colId xmlns:a16="http://schemas.microsoft.com/office/drawing/2014/main" val="20000"/>
                    </a:ext>
                  </a:extLst>
                </a:gridCol>
                <a:gridCol w="6817360">
                  <a:extLst>
                    <a:ext uri="{9D8B030D-6E8A-4147-A177-3AD203B41FA5}">
                      <a16:colId xmlns:a16="http://schemas.microsoft.com/office/drawing/2014/main" val="20001"/>
                    </a:ext>
                  </a:extLst>
                </a:gridCol>
              </a:tblGrid>
              <a:tr h="1355725">
                <a:tc>
                  <a:txBody>
                    <a:bodyPr/>
                    <a:lstStyle/>
                    <a:p>
                      <a:pPr marL="0" indent="0" algn="ctr">
                        <a:buNone/>
                      </a:pPr>
                      <a:endParaRPr lang="en-US" sz="2400" b="1">
                        <a:latin typeface="方正粗黑宋简体" panose="02000000000000000000" charset="-122"/>
                        <a:ea typeface="方正粗黑宋简体" panose="02000000000000000000" charset="-122"/>
                        <a:cs typeface="黑体" panose="02010609060101010101" pitchFamily="2" charset="-122"/>
                      </a:endParaRPr>
                    </a:p>
                    <a:p>
                      <a:pPr marL="0" indent="0" algn="ctr">
                        <a:buNone/>
                      </a:pPr>
                      <a:endParaRPr lang="en-US" altLang="en-US" sz="2400" b="1">
                        <a:latin typeface="方正粗黑宋简体" panose="02000000000000000000" charset="-122"/>
                        <a:ea typeface="方正粗黑宋简体" panose="02000000000000000000" charset="-122"/>
                        <a:cs typeface="黑体" panose="0201060906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just" fontAlgn="auto">
                        <a:lnSpc>
                          <a:spcPts val="3680"/>
                        </a:lnSpc>
                        <a:buNone/>
                      </a:pPr>
                      <a:r>
                        <a:rPr lang="en-US" sz="2400" b="1">
                          <a:latin typeface="方正粗黑宋简体" panose="02000000000000000000" charset="-122"/>
                          <a:ea typeface="方正粗黑宋简体" panose="02000000000000000000" charset="-122"/>
                          <a:cs typeface="方正粗黑宋简体" panose="02000000000000000000" charset="-122"/>
                        </a:rPr>
                        <a:t>冲破了长期以来</a:t>
                      </a:r>
                      <a:r>
                        <a:rPr lang="en-US" sz="2400" b="1">
                          <a:solidFill>
                            <a:srgbClr val="000000"/>
                          </a:solidFill>
                          <a:latin typeface="方正粗黑宋简体" panose="02000000000000000000" charset="-122"/>
                          <a:ea typeface="方正粗黑宋简体" panose="02000000000000000000" charset="-122"/>
                          <a:cs typeface="方正粗黑宋简体" panose="02000000000000000000" charset="-122"/>
                        </a:rPr>
                        <a:t>“左”倾错误</a:t>
                      </a:r>
                      <a:r>
                        <a:rPr lang="en-US" sz="2400" b="1">
                          <a:latin typeface="方正粗黑宋简体" panose="02000000000000000000" charset="-122"/>
                          <a:ea typeface="方正粗黑宋简体" panose="02000000000000000000" charset="-122"/>
                          <a:cs typeface="方正粗黑宋简体" panose="02000000000000000000" charset="-122"/>
                        </a:rPr>
                        <a:t>的严重束缚，确定了 </a:t>
                      </a:r>
                      <a:r>
                        <a:rPr 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      </a:t>
                      </a:r>
                      <a:r>
                        <a:rPr lang="en-US" sz="2400" b="1">
                          <a:latin typeface="方正粗黑宋简体" panose="02000000000000000000" charset="-122"/>
                          <a:ea typeface="方正粗黑宋简体" panose="02000000000000000000" charset="-122"/>
                          <a:cs typeface="方正粗黑宋简体" panose="02000000000000000000" charset="-122"/>
                        </a:rPr>
                        <a:t>  </a:t>
                      </a:r>
                      <a:r>
                        <a:rPr lang="zh-CN" altLang="en-US" sz="2400" b="1">
                          <a:latin typeface="方正粗黑宋简体" panose="02000000000000000000" charset="-122"/>
                          <a:ea typeface="方正粗黑宋简体" panose="02000000000000000000" charset="-122"/>
                          <a:cs typeface="方正粗黑宋简体" panose="02000000000000000000" charset="-122"/>
                        </a:rPr>
                        <a:t>、</a:t>
                      </a:r>
                      <a:r>
                        <a:rPr lang="en-US" sz="2400" b="1">
                          <a:latin typeface="方正粗黑宋简体" panose="02000000000000000000" charset="-122"/>
                          <a:ea typeface="方正粗黑宋简体" panose="02000000000000000000" charset="-122"/>
                          <a:cs typeface="方正粗黑宋简体" panose="02000000000000000000" charset="-122"/>
                        </a:rPr>
                        <a:t>开动脑筋、         、团结一致向前看的指导方针。</a:t>
                      </a:r>
                      <a:endParaRPr lang="en-US" altLang="en-US" sz="2400" b="1">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55090">
                <a:tc>
                  <a:txBody>
                    <a:bodyPr/>
                    <a:lstStyle/>
                    <a:p>
                      <a:pPr marL="0" indent="0" algn="ctr">
                        <a:buNone/>
                      </a:pPr>
                      <a:endParaRPr lang="en-US" sz="2400" b="1">
                        <a:latin typeface="方正粗黑宋简体" panose="02000000000000000000" charset="-122"/>
                        <a:ea typeface="方正粗黑宋简体" panose="02000000000000000000" charset="-122"/>
                        <a:cs typeface="黑体" panose="02010609060101010101" pitchFamily="2" charset="-122"/>
                      </a:endParaRPr>
                    </a:p>
                    <a:p>
                      <a:pPr marL="0" indent="0" algn="ctr">
                        <a:buNone/>
                      </a:pPr>
                      <a:endParaRPr lang="en-US" altLang="en-US" sz="2400" b="1">
                        <a:latin typeface="方正粗黑宋简体" panose="02000000000000000000" charset="-122"/>
                        <a:ea typeface="方正粗黑宋简体" panose="02000000000000000000" charset="-122"/>
                        <a:cs typeface="黑体" panose="0201060906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fontAlgn="auto">
                        <a:lnSpc>
                          <a:spcPts val="3680"/>
                        </a:lnSpc>
                        <a:buNone/>
                      </a:pPr>
                      <a:r>
                        <a:rPr lang="en-US" sz="2400" b="1" dirty="0" err="1">
                          <a:latin typeface="方正粗黑宋简体" panose="02000000000000000000" charset="-122"/>
                          <a:ea typeface="方正粗黑宋简体" panose="02000000000000000000" charset="-122"/>
                          <a:cs typeface="方正粗黑宋简体" panose="02000000000000000000" charset="-122"/>
                        </a:rPr>
                        <a:t>果断停止使用</a:t>
                      </a:r>
                      <a:r>
                        <a:rPr lang="en-US" sz="2400" b="1" dirty="0" err="1">
                          <a:solidFill>
                            <a:schemeClr val="tx1"/>
                          </a:solidFill>
                          <a:latin typeface="方正粗黑宋简体" panose="02000000000000000000" charset="-122"/>
                          <a:ea typeface="方正粗黑宋简体" panose="02000000000000000000" charset="-122"/>
                          <a:cs typeface="方正粗黑宋简体" panose="02000000000000000000" charset="-122"/>
                        </a:rPr>
                        <a:t>“抓住阶级斗争这个纲”</a:t>
                      </a:r>
                      <a:r>
                        <a:rPr lang="en-US" sz="2400" b="1" dirty="0" err="1">
                          <a:latin typeface="方正粗黑宋简体" panose="02000000000000000000" charset="-122"/>
                          <a:ea typeface="方正粗黑宋简体" panose="02000000000000000000" charset="-122"/>
                          <a:cs typeface="方正粗黑宋简体" panose="02000000000000000000" charset="-122"/>
                        </a:rPr>
                        <a:t>的口号，作出了把党和国家的工作中心转移到</a:t>
                      </a:r>
                      <a:endParaRPr lang="en-US" sz="2400" b="1" dirty="0">
                        <a:latin typeface="方正粗黑宋简体" panose="02000000000000000000" charset="-122"/>
                        <a:ea typeface="方正粗黑宋简体" panose="02000000000000000000" charset="-122"/>
                        <a:cs typeface="方正粗黑宋简体" panose="02000000000000000000" charset="-122"/>
                      </a:endParaRPr>
                    </a:p>
                    <a:p>
                      <a:pPr marL="0" indent="0" algn="l" fontAlgn="auto">
                        <a:lnSpc>
                          <a:spcPts val="3680"/>
                        </a:lnSpc>
                        <a:buNone/>
                      </a:pPr>
                      <a:r>
                        <a:rPr lang="en-US" sz="2400" b="1" dirty="0" err="1">
                          <a:latin typeface="方正粗黑宋简体" panose="02000000000000000000" charset="-122"/>
                          <a:ea typeface="方正粗黑宋简体" panose="02000000000000000000" charset="-122"/>
                          <a:cs typeface="方正粗黑宋简体" panose="02000000000000000000" charset="-122"/>
                        </a:rPr>
                        <a:t>上来，实行</a:t>
                      </a:r>
                      <a:r>
                        <a:rPr lang="en-US" sz="2400" b="1" dirty="0">
                          <a:latin typeface="方正粗黑宋简体" panose="02000000000000000000" charset="-122"/>
                          <a:ea typeface="方正粗黑宋简体" panose="02000000000000000000" charset="-122"/>
                          <a:cs typeface="方正粗黑宋简体" panose="02000000000000000000" charset="-122"/>
                        </a:rPr>
                        <a:t>                </a:t>
                      </a:r>
                      <a:r>
                        <a:rPr lang="en-US" sz="2400" b="1" dirty="0" err="1">
                          <a:latin typeface="方正粗黑宋简体" panose="02000000000000000000" charset="-122"/>
                          <a:ea typeface="方正粗黑宋简体" panose="02000000000000000000" charset="-122"/>
                          <a:cs typeface="方正粗黑宋简体" panose="02000000000000000000" charset="-122"/>
                        </a:rPr>
                        <a:t>的历史性决策</a:t>
                      </a:r>
                      <a:r>
                        <a:rPr lang="en-US" sz="2400" b="1" dirty="0">
                          <a:latin typeface="方正粗黑宋简体" panose="02000000000000000000" charset="-122"/>
                          <a:ea typeface="方正粗黑宋简体" panose="02000000000000000000" charset="-122"/>
                          <a:cs typeface="方正粗黑宋简体" panose="02000000000000000000" charset="-122"/>
                        </a:rPr>
                        <a:t>。</a:t>
                      </a:r>
                      <a:endParaRPr lang="en-US" altLang="en-US" sz="2400" b="1" dirty="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16635">
                <a:tc>
                  <a:txBody>
                    <a:bodyPr/>
                    <a:lstStyle/>
                    <a:p>
                      <a:pPr marL="0" indent="0" algn="ctr">
                        <a:buNone/>
                      </a:pPr>
                      <a:endParaRPr lang="en-US" sz="2400" b="1">
                        <a:latin typeface="方正粗黑宋简体" panose="02000000000000000000" charset="-122"/>
                        <a:ea typeface="方正粗黑宋简体" panose="02000000000000000000" charset="-122"/>
                        <a:cs typeface="黑体" panose="02010609060101010101" pitchFamily="2" charset="-122"/>
                      </a:endParaRPr>
                    </a:p>
                    <a:p>
                      <a:pPr marL="0" indent="0" algn="ctr">
                        <a:buNone/>
                      </a:pPr>
                      <a:endParaRPr lang="en-US" altLang="en-US" sz="2400" b="1">
                        <a:latin typeface="方正粗黑宋简体" panose="02000000000000000000" charset="-122"/>
                        <a:ea typeface="方正粗黑宋简体" panose="02000000000000000000" charset="-122"/>
                        <a:cs typeface="黑体" panose="0201060906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fontAlgn="auto">
                        <a:lnSpc>
                          <a:spcPts val="3680"/>
                        </a:lnSpc>
                        <a:buNone/>
                      </a:pPr>
                      <a:r>
                        <a:rPr lang="en-US" sz="2400" b="1" dirty="0" err="1">
                          <a:latin typeface="方正粗黑宋简体" panose="02000000000000000000" charset="-122"/>
                          <a:ea typeface="方正粗黑宋简体" panose="02000000000000000000" charset="-122"/>
                          <a:cs typeface="黑体" panose="02010609060101010101" pitchFamily="2" charset="-122"/>
                        </a:rPr>
                        <a:t>实际上形成了以</a:t>
                      </a:r>
                      <a:r>
                        <a:rPr lang="en-US" sz="2400" b="1" dirty="0">
                          <a:latin typeface="方正粗黑宋简体" panose="02000000000000000000" charset="-122"/>
                          <a:ea typeface="方正粗黑宋简体" panose="02000000000000000000" charset="-122"/>
                          <a:cs typeface="黑体" panose="02010609060101010101" pitchFamily="2" charset="-122"/>
                        </a:rPr>
                        <a:t>            </a:t>
                      </a:r>
                      <a:r>
                        <a:rPr lang="en-US" sz="2400" b="1" dirty="0" err="1">
                          <a:latin typeface="方正粗黑宋简体" panose="02000000000000000000" charset="-122"/>
                          <a:ea typeface="方正粗黑宋简体" panose="02000000000000000000" charset="-122"/>
                          <a:cs typeface="黑体" panose="02010609060101010101" pitchFamily="2" charset="-122"/>
                        </a:rPr>
                        <a:t>为核心的党的第二代中央集体</a:t>
                      </a:r>
                      <a:r>
                        <a:rPr lang="zh-CN" sz="2400" b="1" dirty="0">
                          <a:latin typeface="方正粗黑宋简体" panose="02000000000000000000" charset="-122"/>
                          <a:ea typeface="方正粗黑宋简体" panose="02000000000000000000" charset="-122"/>
                          <a:cs typeface="黑体" panose="02010609060101010101" pitchFamily="2" charset="-122"/>
                        </a:rPr>
                        <a:t>。</a:t>
                      </a:r>
                      <a:endParaRPr lang="zh-CN" altLang="en-US" sz="2400" b="1" dirty="0">
                        <a:latin typeface="方正粗黑宋简体" panose="02000000000000000000" charset="-122"/>
                        <a:ea typeface="方正粗黑宋简体" panose="02000000000000000000" charset="-122"/>
                        <a:cs typeface="黑体" panose="0201060906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7" name="图片 6" descr="bki-20130530151546-494019672.jpg">
            <a:hlinkClick r:id="rId7" action="ppaction://hlinkfile"/>
          </p:cNvPr>
          <p:cNvPicPr>
            <a:picLocks noChangeAspect="1"/>
          </p:cNvPicPr>
          <p:nvPr/>
        </p:nvPicPr>
        <p:blipFill>
          <a:blip r:embed="rId8" cstate="print"/>
          <a:srcRect l="15000" r="9999"/>
          <a:stretch>
            <a:fillRect/>
          </a:stretch>
        </p:blipFill>
        <p:spPr>
          <a:xfrm>
            <a:off x="9335135" y="1775460"/>
            <a:ext cx="2613660" cy="2059940"/>
          </a:xfrm>
          <a:prstGeom prst="roundRect">
            <a:avLst/>
          </a:prstGeom>
          <a:ln>
            <a:noFill/>
          </a:ln>
          <a:effectLst>
            <a:outerShdw blurRad="292100" dist="139700" dir="2700000" algn="tl" rotWithShape="0">
              <a:srgbClr val="333333">
                <a:alpha val="65000"/>
              </a:srgbClr>
            </a:outerShdw>
          </a:effectLst>
        </p:spPr>
      </p:pic>
      <p:pic>
        <p:nvPicPr>
          <p:cNvPr id="10" name="图片 9" descr="001372af745c140297b50f.jpg"/>
          <p:cNvPicPr>
            <a:picLocks noChangeAspect="1"/>
          </p:cNvPicPr>
          <p:nvPr/>
        </p:nvPicPr>
        <p:blipFill>
          <a:blip r:embed="rId9" cstate="print"/>
          <a:stretch>
            <a:fillRect/>
          </a:stretch>
        </p:blipFill>
        <p:spPr>
          <a:xfrm>
            <a:off x="9493250" y="3963035"/>
            <a:ext cx="2613025" cy="2062480"/>
          </a:xfrm>
          <a:prstGeom prst="roundRect">
            <a:avLst/>
          </a:prstGeom>
          <a:ln>
            <a:noFill/>
          </a:ln>
          <a:effectLst>
            <a:outerShdw blurRad="292100" dist="139700" dir="2700000" algn="tl" rotWithShape="0">
              <a:srgbClr val="333333">
                <a:alpha val="65000"/>
              </a:srgbClr>
            </a:outerShdw>
          </a:effectLst>
        </p:spPr>
      </p:pic>
      <p:sp>
        <p:nvSpPr>
          <p:cNvPr id="11" name="文本框 10"/>
          <p:cNvSpPr txBox="1"/>
          <p:nvPr/>
        </p:nvSpPr>
        <p:spPr>
          <a:xfrm>
            <a:off x="1120775" y="2717800"/>
            <a:ext cx="1137920" cy="460375"/>
          </a:xfrm>
          <a:prstGeom prst="rect">
            <a:avLst/>
          </a:prstGeom>
          <a:noFill/>
        </p:spPr>
        <p:txBody>
          <a:bodyPr wrap="square" rtlCol="0">
            <a:spAutoFit/>
          </a:bodyPr>
          <a:lstStyle/>
          <a:p>
            <a:r>
              <a:rPr lang="zh-CN" altLang="en-US" sz="2400" b="1">
                <a:solidFill>
                  <a:schemeClr val="tx1"/>
                </a:solidFill>
              </a:rPr>
              <a:t>思想上</a:t>
            </a:r>
          </a:p>
        </p:txBody>
      </p:sp>
      <p:sp>
        <p:nvSpPr>
          <p:cNvPr id="12" name="文本框 11"/>
          <p:cNvSpPr txBox="1"/>
          <p:nvPr/>
        </p:nvSpPr>
        <p:spPr>
          <a:xfrm>
            <a:off x="1120775" y="4145280"/>
            <a:ext cx="1235710" cy="460375"/>
          </a:xfrm>
          <a:prstGeom prst="rect">
            <a:avLst/>
          </a:prstGeom>
          <a:noFill/>
        </p:spPr>
        <p:txBody>
          <a:bodyPr wrap="square" rtlCol="0">
            <a:spAutoFit/>
          </a:bodyPr>
          <a:lstStyle/>
          <a:p>
            <a:r>
              <a:rPr lang="zh-CN" altLang="en-US" sz="2400" b="1"/>
              <a:t>政治上</a:t>
            </a:r>
          </a:p>
        </p:txBody>
      </p:sp>
      <p:sp>
        <p:nvSpPr>
          <p:cNvPr id="13" name="文本框 12"/>
          <p:cNvSpPr txBox="1"/>
          <p:nvPr/>
        </p:nvSpPr>
        <p:spPr>
          <a:xfrm>
            <a:off x="1094105" y="5299710"/>
            <a:ext cx="1164590" cy="460375"/>
          </a:xfrm>
          <a:prstGeom prst="rect">
            <a:avLst/>
          </a:prstGeom>
          <a:noFill/>
        </p:spPr>
        <p:txBody>
          <a:bodyPr wrap="square" rtlCol="0">
            <a:spAutoFit/>
          </a:bodyPr>
          <a:lstStyle/>
          <a:p>
            <a:r>
              <a:rPr lang="zh-CN" altLang="en-US" sz="2400" b="1"/>
              <a:t>组织上</a:t>
            </a:r>
          </a:p>
        </p:txBody>
      </p:sp>
      <p:sp>
        <p:nvSpPr>
          <p:cNvPr id="15" name="文本框 14"/>
          <p:cNvSpPr txBox="1"/>
          <p:nvPr/>
        </p:nvSpPr>
        <p:spPr>
          <a:xfrm>
            <a:off x="2639695" y="2805430"/>
            <a:ext cx="1644650" cy="460375"/>
          </a:xfrm>
          <a:prstGeom prst="rect">
            <a:avLst/>
          </a:prstGeom>
          <a:noFill/>
        </p:spPr>
        <p:txBody>
          <a:bodyPr wrap="square" rtlCol="0">
            <a:spAutoFit/>
          </a:bodyPr>
          <a:lstStyle/>
          <a:p>
            <a:r>
              <a:rPr lang="zh-CN" altLang="zh-CN" sz="2400" b="1" dirty="0">
                <a:solidFill>
                  <a:srgbClr val="FF0000"/>
                </a:solidFill>
              </a:rPr>
              <a:t>解放思想</a:t>
            </a:r>
            <a:r>
              <a:rPr lang="zh-CN" altLang="zh-CN" sz="2400" dirty="0">
                <a:solidFill>
                  <a:srgbClr val="FF0000"/>
                </a:solidFill>
              </a:rPr>
              <a:t>    </a:t>
            </a:r>
          </a:p>
        </p:txBody>
      </p:sp>
      <p:sp>
        <p:nvSpPr>
          <p:cNvPr id="16" name="文本框 15"/>
          <p:cNvSpPr txBox="1"/>
          <p:nvPr/>
        </p:nvSpPr>
        <p:spPr>
          <a:xfrm>
            <a:off x="5257800" y="2781352"/>
            <a:ext cx="1457960" cy="460375"/>
          </a:xfrm>
          <a:prstGeom prst="rect">
            <a:avLst/>
          </a:prstGeom>
          <a:noFill/>
        </p:spPr>
        <p:txBody>
          <a:bodyPr wrap="square" rtlCol="0">
            <a:spAutoFit/>
          </a:bodyPr>
          <a:lstStyle/>
          <a:p>
            <a:r>
              <a:rPr lang="zh-CN" altLang="zh-CN" sz="2400" b="1" dirty="0">
                <a:solidFill>
                  <a:srgbClr val="FF0000"/>
                </a:solidFill>
              </a:rPr>
              <a:t>实事求是</a:t>
            </a:r>
            <a:r>
              <a:rPr lang="zh-CN" altLang="zh-CN" sz="2400" dirty="0">
                <a:solidFill>
                  <a:srgbClr val="FF0000"/>
                </a:solidFill>
              </a:rPr>
              <a:t>  </a:t>
            </a:r>
          </a:p>
        </p:txBody>
      </p:sp>
      <p:sp>
        <p:nvSpPr>
          <p:cNvPr id="17" name="文本框 16"/>
          <p:cNvSpPr txBox="1"/>
          <p:nvPr/>
        </p:nvSpPr>
        <p:spPr>
          <a:xfrm>
            <a:off x="7444740" y="4145280"/>
            <a:ext cx="1597025" cy="460375"/>
          </a:xfrm>
          <a:prstGeom prst="rect">
            <a:avLst/>
          </a:prstGeom>
          <a:noFill/>
        </p:spPr>
        <p:txBody>
          <a:bodyPr wrap="square" rtlCol="0">
            <a:spAutoFit/>
          </a:bodyPr>
          <a:lstStyle/>
          <a:p>
            <a:r>
              <a:rPr lang="zh-CN" altLang="zh-CN" sz="2400" b="1">
                <a:solidFill>
                  <a:srgbClr val="FF0000"/>
                </a:solidFill>
                <a:sym typeface="+mn-ea"/>
              </a:rPr>
              <a:t>经济建设</a:t>
            </a:r>
            <a:endParaRPr lang="zh-CN" altLang="zh-CN" sz="2400" b="1">
              <a:solidFill>
                <a:srgbClr val="FF0000"/>
              </a:solidFill>
            </a:endParaRPr>
          </a:p>
        </p:txBody>
      </p:sp>
      <p:sp>
        <p:nvSpPr>
          <p:cNvPr id="18" name="文本框 17"/>
          <p:cNvSpPr txBox="1"/>
          <p:nvPr/>
        </p:nvSpPr>
        <p:spPr>
          <a:xfrm>
            <a:off x="3995040" y="4604171"/>
            <a:ext cx="1432560" cy="460375"/>
          </a:xfrm>
          <a:prstGeom prst="rect">
            <a:avLst/>
          </a:prstGeom>
          <a:noFill/>
        </p:spPr>
        <p:txBody>
          <a:bodyPr wrap="square" rtlCol="0">
            <a:spAutoFit/>
          </a:bodyPr>
          <a:lstStyle/>
          <a:p>
            <a:r>
              <a:rPr lang="zh-CN" altLang="zh-CN" sz="2400" b="1" dirty="0">
                <a:solidFill>
                  <a:srgbClr val="FF0000"/>
                </a:solidFill>
                <a:sym typeface="+mn-ea"/>
              </a:rPr>
              <a:t>改革开放</a:t>
            </a:r>
            <a:endParaRPr lang="zh-CN" altLang="zh-CN" sz="2400" b="1" dirty="0">
              <a:solidFill>
                <a:srgbClr val="FF0000"/>
              </a:solidFill>
            </a:endParaRPr>
          </a:p>
        </p:txBody>
      </p:sp>
      <p:sp>
        <p:nvSpPr>
          <p:cNvPr id="19" name="文本框 18"/>
          <p:cNvSpPr txBox="1"/>
          <p:nvPr/>
        </p:nvSpPr>
        <p:spPr>
          <a:xfrm>
            <a:off x="4649470" y="5066030"/>
            <a:ext cx="1127125" cy="460375"/>
          </a:xfrm>
          <a:prstGeom prst="rect">
            <a:avLst/>
          </a:prstGeom>
          <a:noFill/>
        </p:spPr>
        <p:txBody>
          <a:bodyPr wrap="square" rtlCol="0">
            <a:spAutoFit/>
          </a:bodyPr>
          <a:lstStyle/>
          <a:p>
            <a:r>
              <a:rPr lang="zh-CN" altLang="zh-CN" sz="2400" b="1" dirty="0">
                <a:solidFill>
                  <a:srgbClr val="FF0000"/>
                </a:solidFill>
                <a:sym typeface="+mn-ea"/>
              </a:rPr>
              <a:t>邓小平</a:t>
            </a:r>
            <a:endParaRPr lang="zh-CN" altLang="en-US" sz="2400" b="1" dirty="0"/>
          </a:p>
        </p:txBody>
      </p:sp>
      <p:sp>
        <p:nvSpPr>
          <p:cNvPr id="8"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9"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9"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0"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1"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2"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3"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4"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5"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2198424" cy="904179"/>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8"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9" name="矩形 8"/>
          <p:cNvSpPr/>
          <p:nvPr/>
        </p:nvSpPr>
        <p:spPr>
          <a:xfrm>
            <a:off x="2576370" y="161409"/>
            <a:ext cx="7967562" cy="629921"/>
          </a:xfrm>
          <a:prstGeom prst="rect">
            <a:avLst/>
          </a:prstGeom>
          <a:solidFill>
            <a:srgbClr val="C000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541089" y="161121"/>
            <a:ext cx="5732054" cy="521970"/>
          </a:xfrm>
          <a:prstGeom prst="rect">
            <a:avLst/>
          </a:prstGeom>
        </p:spPr>
        <p:txBody>
          <a:bodyPr wrap="square">
            <a:spAutoFit/>
          </a:bodyPr>
          <a:lstStyle/>
          <a:p>
            <a:r>
              <a:rPr lang="en-US" altLang="zh-CN" sz="2800" b="1" dirty="0">
                <a:solidFill>
                  <a:schemeClr val="bg1"/>
                </a:solidFill>
                <a:latin typeface="华文中宋" panose="02010600040101010101" charset="-122"/>
                <a:ea typeface="华文中宋" panose="02010600040101010101" charset="-122"/>
              </a:rPr>
              <a:t>     </a:t>
            </a:r>
            <a:r>
              <a:rPr lang="zh-CN" altLang="en-US" sz="2800" b="1" dirty="0">
                <a:solidFill>
                  <a:schemeClr val="bg1"/>
                </a:solidFill>
                <a:latin typeface="华文中宋" panose="02010600040101010101" charset="-122"/>
                <a:ea typeface="华文中宋" panose="02010600040101010101" charset="-122"/>
              </a:rPr>
              <a:t>历史转折</a:t>
            </a:r>
            <a:r>
              <a:rPr lang="en-US" altLang="zh-CN" sz="2800" b="1" dirty="0">
                <a:solidFill>
                  <a:schemeClr val="bg1"/>
                </a:solidFill>
                <a:latin typeface="华文中宋" panose="02010600040101010101" charset="-122"/>
                <a:ea typeface="华文中宋" panose="02010600040101010101" charset="-122"/>
              </a:rPr>
              <a:t>——</a:t>
            </a:r>
            <a:r>
              <a:rPr lang="zh-CN" altLang="en-US" sz="2800" b="1" dirty="0">
                <a:solidFill>
                  <a:schemeClr val="bg1"/>
                </a:solidFill>
                <a:latin typeface="华文中宋" panose="02010600040101010101" charset="-122"/>
                <a:ea typeface="华文中宋" panose="02010600040101010101" charset="-122"/>
              </a:rPr>
              <a:t>十一届三中全会</a:t>
            </a:r>
          </a:p>
        </p:txBody>
      </p:sp>
      <p:sp>
        <p:nvSpPr>
          <p:cNvPr id="11" name="Freeform: Shape 16"/>
          <p:cNvSpPr/>
          <p:nvPr/>
        </p:nvSpPr>
        <p:spPr bwMode="auto">
          <a:xfrm>
            <a:off x="5396366" y="842441"/>
            <a:ext cx="608550" cy="5840570"/>
          </a:xfrm>
          <a:custGeom>
            <a:avLst/>
            <a:gdLst>
              <a:gd name="T0" fmla="*/ 0 w 109"/>
              <a:gd name="T1" fmla="*/ 2268 h 2288"/>
              <a:gd name="T2" fmla="*/ 0 w 109"/>
              <a:gd name="T3" fmla="*/ 27 h 2288"/>
              <a:gd name="T4" fmla="*/ 109 w 109"/>
              <a:gd name="T5" fmla="*/ 27 h 2288"/>
              <a:gd name="T6" fmla="*/ 109 w 109"/>
              <a:gd name="T7" fmla="*/ 2268 h 2288"/>
              <a:gd name="T8" fmla="*/ 0 w 109"/>
              <a:gd name="T9" fmla="*/ 2268 h 2288"/>
            </a:gdLst>
            <a:ahLst/>
            <a:cxnLst>
              <a:cxn ang="0">
                <a:pos x="T0" y="T1"/>
              </a:cxn>
              <a:cxn ang="0">
                <a:pos x="T2" y="T3"/>
              </a:cxn>
              <a:cxn ang="0">
                <a:pos x="T4" y="T5"/>
              </a:cxn>
              <a:cxn ang="0">
                <a:pos x="T6" y="T7"/>
              </a:cxn>
              <a:cxn ang="0">
                <a:pos x="T8" y="T9"/>
              </a:cxn>
            </a:cxnLst>
            <a:rect l="0" t="0" r="r" b="b"/>
            <a:pathLst>
              <a:path w="109" h="2288">
                <a:moveTo>
                  <a:pt x="0" y="2268"/>
                </a:moveTo>
                <a:cubicBezTo>
                  <a:pt x="0" y="27"/>
                  <a:pt x="0" y="27"/>
                  <a:pt x="0" y="27"/>
                </a:cubicBezTo>
                <a:cubicBezTo>
                  <a:pt x="0" y="27"/>
                  <a:pt x="50" y="0"/>
                  <a:pt x="109" y="27"/>
                </a:cubicBezTo>
                <a:cubicBezTo>
                  <a:pt x="109" y="2268"/>
                  <a:pt x="109" y="2268"/>
                  <a:pt x="109" y="2268"/>
                </a:cubicBezTo>
                <a:cubicBezTo>
                  <a:pt x="109" y="2268"/>
                  <a:pt x="64" y="2288"/>
                  <a:pt x="0" y="2268"/>
                </a:cubicBezTo>
                <a:close/>
              </a:path>
            </a:pathLst>
          </a:custGeom>
          <a:solidFill>
            <a:srgbClr val="D82A20"/>
          </a:solidFill>
          <a:ln>
            <a:noFill/>
          </a:ln>
          <a:effectLst>
            <a:outerShdw blurRad="63500" algn="ctr" rotWithShape="0">
              <a:prstClr val="black">
                <a:alpha val="40000"/>
              </a:prstClr>
            </a:outerShdw>
          </a:effectLst>
        </p:spPr>
        <p:txBody>
          <a:bodyPr anchor="ctr"/>
          <a:lstStyle/>
          <a:p>
            <a:pPr algn="ctr"/>
            <a:endParaRPr>
              <a:solidFill>
                <a:schemeClr val="accent3">
                  <a:lumMod val="75000"/>
                </a:schemeClr>
              </a:solidFill>
              <a:cs typeface="+mn-ea"/>
              <a:sym typeface="+mn-lt"/>
            </a:endParaRPr>
          </a:p>
        </p:txBody>
      </p:sp>
      <p:sp>
        <p:nvSpPr>
          <p:cNvPr id="22" name="Freeform: Shape 34"/>
          <p:cNvSpPr/>
          <p:nvPr/>
        </p:nvSpPr>
        <p:spPr bwMode="auto">
          <a:xfrm>
            <a:off x="3665093" y="1594898"/>
            <a:ext cx="634146" cy="535711"/>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cs typeface="+mn-ea"/>
              <a:sym typeface="+mn-lt"/>
            </a:endParaRPr>
          </a:p>
        </p:txBody>
      </p:sp>
      <p:grpSp>
        <p:nvGrpSpPr>
          <p:cNvPr id="25" name="组合 24"/>
          <p:cNvGrpSpPr/>
          <p:nvPr/>
        </p:nvGrpSpPr>
        <p:grpSpPr>
          <a:xfrm>
            <a:off x="2923745" y="4575554"/>
            <a:ext cx="2681909" cy="876029"/>
            <a:chOff x="3690967" y="4654539"/>
            <a:chExt cx="2681909" cy="876029"/>
          </a:xfrm>
          <a:solidFill>
            <a:srgbClr val="D82A20"/>
          </a:solidFill>
        </p:grpSpPr>
        <p:grpSp>
          <p:nvGrpSpPr>
            <p:cNvPr id="26" name="组合 25"/>
            <p:cNvGrpSpPr/>
            <p:nvPr/>
          </p:nvGrpSpPr>
          <p:grpSpPr>
            <a:xfrm>
              <a:off x="3690967" y="4654539"/>
              <a:ext cx="2681909" cy="876029"/>
              <a:chOff x="3690967" y="4654539"/>
              <a:chExt cx="2681909" cy="876029"/>
            </a:xfrm>
            <a:grpFill/>
          </p:grpSpPr>
          <p:sp>
            <p:nvSpPr>
              <p:cNvPr id="28" name="Freeform: Shape 19"/>
              <p:cNvSpPr/>
              <p:nvPr/>
            </p:nvSpPr>
            <p:spPr bwMode="auto">
              <a:xfrm>
                <a:off x="5996153" y="4700878"/>
                <a:ext cx="376723" cy="750457"/>
              </a:xfrm>
              <a:custGeom>
                <a:avLst/>
                <a:gdLst>
                  <a:gd name="T0" fmla="*/ 0 w 150"/>
                  <a:gd name="T1" fmla="*/ 289 h 301"/>
                  <a:gd name="T2" fmla="*/ 150 w 150"/>
                  <a:gd name="T3" fmla="*/ 289 h 301"/>
                  <a:gd name="T4" fmla="*/ 150 w 150"/>
                  <a:gd name="T5" fmla="*/ 15 h 301"/>
                  <a:gd name="T6" fmla="*/ 0 w 150"/>
                  <a:gd name="T7" fmla="*/ 15 h 301"/>
                  <a:gd name="T8" fmla="*/ 0 w 150"/>
                  <a:gd name="T9" fmla="*/ 289 h 301"/>
                </a:gdLst>
                <a:ahLst/>
                <a:cxnLst>
                  <a:cxn ang="0">
                    <a:pos x="T0" y="T1"/>
                  </a:cxn>
                  <a:cxn ang="0">
                    <a:pos x="T2" y="T3"/>
                  </a:cxn>
                  <a:cxn ang="0">
                    <a:pos x="T4" y="T5"/>
                  </a:cxn>
                  <a:cxn ang="0">
                    <a:pos x="T6" y="T7"/>
                  </a:cxn>
                  <a:cxn ang="0">
                    <a:pos x="T8" y="T9"/>
                  </a:cxn>
                </a:cxnLst>
                <a:rect l="0" t="0" r="r" b="b"/>
                <a:pathLst>
                  <a:path w="150" h="301">
                    <a:moveTo>
                      <a:pt x="0" y="289"/>
                    </a:moveTo>
                    <a:cubicBezTo>
                      <a:pt x="0" y="289"/>
                      <a:pt x="81" y="301"/>
                      <a:pt x="150" y="289"/>
                    </a:cubicBezTo>
                    <a:cubicBezTo>
                      <a:pt x="150" y="15"/>
                      <a:pt x="150" y="15"/>
                      <a:pt x="150" y="15"/>
                    </a:cubicBezTo>
                    <a:cubicBezTo>
                      <a:pt x="150" y="15"/>
                      <a:pt x="82" y="0"/>
                      <a:pt x="0" y="15"/>
                    </a:cubicBezTo>
                    <a:lnTo>
                      <a:pt x="0" y="289"/>
                    </a:lnTo>
                    <a:close/>
                  </a:path>
                </a:pathLst>
              </a:custGeom>
              <a:grpFill/>
              <a:ln>
                <a:noFill/>
              </a:ln>
            </p:spPr>
            <p:txBody>
              <a:bodyPr anchor="ctr"/>
              <a:lstStyle/>
              <a:p>
                <a:pPr algn="ctr"/>
                <a:endParaRPr>
                  <a:cs typeface="+mn-ea"/>
                  <a:sym typeface="+mn-lt"/>
                </a:endParaRPr>
              </a:p>
            </p:txBody>
          </p:sp>
          <p:grpSp>
            <p:nvGrpSpPr>
              <p:cNvPr id="29" name="Group 21"/>
              <p:cNvGrpSpPr/>
              <p:nvPr/>
            </p:nvGrpSpPr>
            <p:grpSpPr>
              <a:xfrm>
                <a:off x="3690967" y="4654539"/>
                <a:ext cx="2367971" cy="876029"/>
                <a:chOff x="3248025" y="3009901"/>
                <a:chExt cx="1257300" cy="465137"/>
              </a:xfrm>
              <a:grpFill/>
            </p:grpSpPr>
            <p:sp>
              <p:nvSpPr>
                <p:cNvPr id="30" name="Freeform: Shape 14"/>
                <p:cNvSpPr/>
                <p:nvPr/>
              </p:nvSpPr>
              <p:spPr bwMode="auto">
                <a:xfrm>
                  <a:off x="3248025" y="3009901"/>
                  <a:ext cx="1257300" cy="446088"/>
                </a:xfrm>
                <a:custGeom>
                  <a:avLst/>
                  <a:gdLst>
                    <a:gd name="T0" fmla="*/ 792 w 792"/>
                    <a:gd name="T1" fmla="*/ 49 h 281"/>
                    <a:gd name="T2" fmla="*/ 792 w 792"/>
                    <a:gd name="T3" fmla="*/ 226 h 281"/>
                    <a:gd name="T4" fmla="*/ 165 w 792"/>
                    <a:gd name="T5" fmla="*/ 281 h 281"/>
                    <a:gd name="T6" fmla="*/ 0 w 792"/>
                    <a:gd name="T7" fmla="*/ 149 h 281"/>
                    <a:gd name="T8" fmla="*/ 167 w 792"/>
                    <a:gd name="T9" fmla="*/ 0 h 281"/>
                    <a:gd name="T10" fmla="*/ 792 w 792"/>
                    <a:gd name="T11" fmla="*/ 49 h 281"/>
                  </a:gdLst>
                  <a:ahLst/>
                  <a:cxnLst>
                    <a:cxn ang="0">
                      <a:pos x="T0" y="T1"/>
                    </a:cxn>
                    <a:cxn ang="0">
                      <a:pos x="T2" y="T3"/>
                    </a:cxn>
                    <a:cxn ang="0">
                      <a:pos x="T4" y="T5"/>
                    </a:cxn>
                    <a:cxn ang="0">
                      <a:pos x="T6" y="T7"/>
                    </a:cxn>
                    <a:cxn ang="0">
                      <a:pos x="T8" y="T9"/>
                    </a:cxn>
                    <a:cxn ang="0">
                      <a:pos x="T10" y="T11"/>
                    </a:cxn>
                  </a:cxnLst>
                  <a:rect l="0" t="0" r="r" b="b"/>
                  <a:pathLst>
                    <a:path w="792" h="281">
                      <a:moveTo>
                        <a:pt x="792" y="49"/>
                      </a:moveTo>
                      <a:lnTo>
                        <a:pt x="792" y="226"/>
                      </a:lnTo>
                      <a:lnTo>
                        <a:pt x="165" y="281"/>
                      </a:lnTo>
                      <a:lnTo>
                        <a:pt x="0" y="149"/>
                      </a:lnTo>
                      <a:lnTo>
                        <a:pt x="167" y="0"/>
                      </a:lnTo>
                      <a:lnTo>
                        <a:pt x="792"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 name="Freeform: Shape 15"/>
                <p:cNvSpPr/>
                <p:nvPr/>
              </p:nvSpPr>
              <p:spPr bwMode="auto">
                <a:xfrm>
                  <a:off x="3248025" y="3246438"/>
                  <a:ext cx="1257300" cy="228600"/>
                </a:xfrm>
                <a:custGeom>
                  <a:avLst/>
                  <a:gdLst>
                    <a:gd name="T0" fmla="*/ 0 w 792"/>
                    <a:gd name="T1" fmla="*/ 0 h 144"/>
                    <a:gd name="T2" fmla="*/ 0 w 792"/>
                    <a:gd name="T3" fmla="*/ 17 h 144"/>
                    <a:gd name="T4" fmla="*/ 163 w 792"/>
                    <a:gd name="T5" fmla="*/ 144 h 144"/>
                    <a:gd name="T6" fmla="*/ 792 w 792"/>
                    <a:gd name="T7" fmla="*/ 87 h 144"/>
                    <a:gd name="T8" fmla="*/ 792 w 792"/>
                    <a:gd name="T9" fmla="*/ 77 h 144"/>
                    <a:gd name="T10" fmla="*/ 164 w 792"/>
                    <a:gd name="T11" fmla="*/ 132 h 144"/>
                    <a:gd name="T12" fmla="*/ 0 w 792"/>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92" h="144">
                      <a:moveTo>
                        <a:pt x="0" y="0"/>
                      </a:moveTo>
                      <a:lnTo>
                        <a:pt x="0" y="17"/>
                      </a:lnTo>
                      <a:lnTo>
                        <a:pt x="163" y="144"/>
                      </a:lnTo>
                      <a:lnTo>
                        <a:pt x="792" y="87"/>
                      </a:lnTo>
                      <a:lnTo>
                        <a:pt x="792" y="77"/>
                      </a:lnTo>
                      <a:lnTo>
                        <a:pt x="164" y="13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sp>
          <p:nvSpPr>
            <p:cNvPr id="27" name="Freeform: Shape 35"/>
            <p:cNvSpPr/>
            <p:nvPr/>
          </p:nvSpPr>
          <p:spPr bwMode="auto">
            <a:xfrm>
              <a:off x="4153964" y="4791327"/>
              <a:ext cx="563966" cy="563967"/>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grpSp>
        <p:nvGrpSpPr>
          <p:cNvPr id="32" name="组合 31"/>
          <p:cNvGrpSpPr/>
          <p:nvPr/>
        </p:nvGrpSpPr>
        <p:grpSpPr>
          <a:xfrm>
            <a:off x="5794016" y="3005141"/>
            <a:ext cx="2684892" cy="864070"/>
            <a:chOff x="5996153" y="3571466"/>
            <a:chExt cx="2684892" cy="864070"/>
          </a:xfrm>
          <a:solidFill>
            <a:srgbClr val="D82A20"/>
          </a:solidFill>
        </p:grpSpPr>
        <p:grpSp>
          <p:nvGrpSpPr>
            <p:cNvPr id="35" name="组合 34"/>
            <p:cNvGrpSpPr/>
            <p:nvPr/>
          </p:nvGrpSpPr>
          <p:grpSpPr>
            <a:xfrm>
              <a:off x="5996153" y="3571466"/>
              <a:ext cx="2684892" cy="864070"/>
              <a:chOff x="5996153" y="3571466"/>
              <a:chExt cx="2684892" cy="864070"/>
            </a:xfrm>
            <a:grpFill/>
          </p:grpSpPr>
          <p:sp>
            <p:nvSpPr>
              <p:cNvPr id="37" name="Freeform: Shape 18"/>
              <p:cNvSpPr/>
              <p:nvPr/>
            </p:nvSpPr>
            <p:spPr bwMode="auto">
              <a:xfrm>
                <a:off x="5996153" y="3613327"/>
                <a:ext cx="376723" cy="750457"/>
              </a:xfrm>
              <a:custGeom>
                <a:avLst/>
                <a:gdLst>
                  <a:gd name="T0" fmla="*/ 0 w 150"/>
                  <a:gd name="T1" fmla="*/ 289 h 301"/>
                  <a:gd name="T2" fmla="*/ 150 w 150"/>
                  <a:gd name="T3" fmla="*/ 289 h 301"/>
                  <a:gd name="T4" fmla="*/ 150 w 150"/>
                  <a:gd name="T5" fmla="*/ 15 h 301"/>
                  <a:gd name="T6" fmla="*/ 0 w 150"/>
                  <a:gd name="T7" fmla="*/ 15 h 301"/>
                  <a:gd name="T8" fmla="*/ 0 w 150"/>
                  <a:gd name="T9" fmla="*/ 289 h 301"/>
                </a:gdLst>
                <a:ahLst/>
                <a:cxnLst>
                  <a:cxn ang="0">
                    <a:pos x="T0" y="T1"/>
                  </a:cxn>
                  <a:cxn ang="0">
                    <a:pos x="T2" y="T3"/>
                  </a:cxn>
                  <a:cxn ang="0">
                    <a:pos x="T4" y="T5"/>
                  </a:cxn>
                  <a:cxn ang="0">
                    <a:pos x="T6" y="T7"/>
                  </a:cxn>
                  <a:cxn ang="0">
                    <a:pos x="T8" y="T9"/>
                  </a:cxn>
                </a:cxnLst>
                <a:rect l="0" t="0" r="r" b="b"/>
                <a:pathLst>
                  <a:path w="150" h="301">
                    <a:moveTo>
                      <a:pt x="0" y="289"/>
                    </a:moveTo>
                    <a:cubicBezTo>
                      <a:pt x="0" y="289"/>
                      <a:pt x="81" y="301"/>
                      <a:pt x="150" y="289"/>
                    </a:cubicBezTo>
                    <a:cubicBezTo>
                      <a:pt x="150" y="15"/>
                      <a:pt x="150" y="15"/>
                      <a:pt x="150" y="15"/>
                    </a:cubicBezTo>
                    <a:cubicBezTo>
                      <a:pt x="150" y="15"/>
                      <a:pt x="82" y="0"/>
                      <a:pt x="0" y="15"/>
                    </a:cubicBezTo>
                    <a:lnTo>
                      <a:pt x="0" y="289"/>
                    </a:lnTo>
                    <a:close/>
                  </a:path>
                </a:pathLst>
              </a:custGeom>
              <a:grpFill/>
              <a:ln>
                <a:noFill/>
              </a:ln>
            </p:spPr>
            <p:txBody>
              <a:bodyPr anchor="ctr"/>
              <a:lstStyle/>
              <a:p>
                <a:pPr algn="ctr"/>
                <a:endParaRPr>
                  <a:cs typeface="+mn-ea"/>
                  <a:sym typeface="+mn-lt"/>
                </a:endParaRPr>
              </a:p>
            </p:txBody>
          </p:sp>
          <p:grpSp>
            <p:nvGrpSpPr>
              <p:cNvPr id="39" name="Group 20"/>
              <p:cNvGrpSpPr/>
              <p:nvPr/>
            </p:nvGrpSpPr>
            <p:grpSpPr>
              <a:xfrm>
                <a:off x="6310083" y="3571466"/>
                <a:ext cx="2370962" cy="864070"/>
                <a:chOff x="4638675" y="2527301"/>
                <a:chExt cx="1258888" cy="458787"/>
              </a:xfrm>
              <a:grpFill/>
            </p:grpSpPr>
            <p:sp>
              <p:nvSpPr>
                <p:cNvPr id="40" name="Freeform: Shape 12"/>
                <p:cNvSpPr/>
                <p:nvPr/>
              </p:nvSpPr>
              <p:spPr bwMode="auto">
                <a:xfrm>
                  <a:off x="4638675" y="2527301"/>
                  <a:ext cx="1258888" cy="439738"/>
                </a:xfrm>
                <a:custGeom>
                  <a:avLst/>
                  <a:gdLst>
                    <a:gd name="T0" fmla="*/ 0 w 793"/>
                    <a:gd name="T1" fmla="*/ 43 h 277"/>
                    <a:gd name="T2" fmla="*/ 0 w 793"/>
                    <a:gd name="T3" fmla="*/ 220 h 277"/>
                    <a:gd name="T4" fmla="*/ 626 w 793"/>
                    <a:gd name="T5" fmla="*/ 277 h 277"/>
                    <a:gd name="T6" fmla="*/ 793 w 793"/>
                    <a:gd name="T7" fmla="*/ 145 h 277"/>
                    <a:gd name="T8" fmla="*/ 628 w 793"/>
                    <a:gd name="T9" fmla="*/ 0 h 277"/>
                    <a:gd name="T10" fmla="*/ 0 w 793"/>
                    <a:gd name="T11" fmla="*/ 43 h 277"/>
                  </a:gdLst>
                  <a:ahLst/>
                  <a:cxnLst>
                    <a:cxn ang="0">
                      <a:pos x="T0" y="T1"/>
                    </a:cxn>
                    <a:cxn ang="0">
                      <a:pos x="T2" y="T3"/>
                    </a:cxn>
                    <a:cxn ang="0">
                      <a:pos x="T4" y="T5"/>
                    </a:cxn>
                    <a:cxn ang="0">
                      <a:pos x="T6" y="T7"/>
                    </a:cxn>
                    <a:cxn ang="0">
                      <a:pos x="T8" y="T9"/>
                    </a:cxn>
                    <a:cxn ang="0">
                      <a:pos x="T10" y="T11"/>
                    </a:cxn>
                  </a:cxnLst>
                  <a:rect l="0" t="0" r="r" b="b"/>
                  <a:pathLst>
                    <a:path w="793" h="277">
                      <a:moveTo>
                        <a:pt x="0" y="43"/>
                      </a:moveTo>
                      <a:lnTo>
                        <a:pt x="0" y="220"/>
                      </a:lnTo>
                      <a:lnTo>
                        <a:pt x="626" y="277"/>
                      </a:lnTo>
                      <a:lnTo>
                        <a:pt x="793" y="145"/>
                      </a:lnTo>
                      <a:lnTo>
                        <a:pt x="628" y="0"/>
                      </a:ln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 name="Freeform: Shape 13"/>
                <p:cNvSpPr/>
                <p:nvPr/>
              </p:nvSpPr>
              <p:spPr bwMode="auto">
                <a:xfrm>
                  <a:off x="4638675" y="2757488"/>
                  <a:ext cx="1258888" cy="228600"/>
                </a:xfrm>
                <a:custGeom>
                  <a:avLst/>
                  <a:gdLst>
                    <a:gd name="T0" fmla="*/ 793 w 793"/>
                    <a:gd name="T1" fmla="*/ 0 h 144"/>
                    <a:gd name="T2" fmla="*/ 793 w 793"/>
                    <a:gd name="T3" fmla="*/ 21 h 144"/>
                    <a:gd name="T4" fmla="*/ 627 w 793"/>
                    <a:gd name="T5" fmla="*/ 144 h 144"/>
                    <a:gd name="T6" fmla="*/ 0 w 793"/>
                    <a:gd name="T7" fmla="*/ 92 h 144"/>
                    <a:gd name="T8" fmla="*/ 0 w 793"/>
                    <a:gd name="T9" fmla="*/ 75 h 144"/>
                    <a:gd name="T10" fmla="*/ 627 w 793"/>
                    <a:gd name="T11" fmla="*/ 131 h 144"/>
                    <a:gd name="T12" fmla="*/ 793 w 79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93" h="144">
                      <a:moveTo>
                        <a:pt x="793" y="0"/>
                      </a:moveTo>
                      <a:lnTo>
                        <a:pt x="793" y="21"/>
                      </a:lnTo>
                      <a:lnTo>
                        <a:pt x="627" y="144"/>
                      </a:lnTo>
                      <a:lnTo>
                        <a:pt x="0" y="92"/>
                      </a:lnTo>
                      <a:lnTo>
                        <a:pt x="0" y="75"/>
                      </a:lnTo>
                      <a:lnTo>
                        <a:pt x="627" y="131"/>
                      </a:lnTo>
                      <a:lnTo>
                        <a:pt x="79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sp>
          <p:nvSpPr>
            <p:cNvPr id="36" name="Freeform: Shape 36"/>
            <p:cNvSpPr/>
            <p:nvPr/>
          </p:nvSpPr>
          <p:spPr bwMode="auto">
            <a:xfrm>
              <a:off x="7676456" y="3709931"/>
              <a:ext cx="563966" cy="563967"/>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cs typeface="+mn-ea"/>
                <a:sym typeface="+mn-lt"/>
              </a:endParaRPr>
            </a:p>
          </p:txBody>
        </p:sp>
      </p:grpSp>
      <p:grpSp>
        <p:nvGrpSpPr>
          <p:cNvPr id="42" name="组合 41"/>
          <p:cNvGrpSpPr/>
          <p:nvPr/>
        </p:nvGrpSpPr>
        <p:grpSpPr>
          <a:xfrm flipH="1">
            <a:off x="2982361" y="1463484"/>
            <a:ext cx="2684892" cy="864070"/>
            <a:chOff x="5996153" y="3571466"/>
            <a:chExt cx="2684892" cy="864070"/>
          </a:xfrm>
          <a:solidFill>
            <a:srgbClr val="D82A20"/>
          </a:solidFill>
        </p:grpSpPr>
        <p:grpSp>
          <p:nvGrpSpPr>
            <p:cNvPr id="43" name="组合 42"/>
            <p:cNvGrpSpPr/>
            <p:nvPr/>
          </p:nvGrpSpPr>
          <p:grpSpPr>
            <a:xfrm>
              <a:off x="5996153" y="3571466"/>
              <a:ext cx="2684892" cy="864070"/>
              <a:chOff x="5996153" y="3571466"/>
              <a:chExt cx="2684892" cy="864070"/>
            </a:xfrm>
            <a:grpFill/>
          </p:grpSpPr>
          <p:sp>
            <p:nvSpPr>
              <p:cNvPr id="45" name="Freeform: Shape 18"/>
              <p:cNvSpPr/>
              <p:nvPr/>
            </p:nvSpPr>
            <p:spPr bwMode="auto">
              <a:xfrm>
                <a:off x="5996153" y="3613327"/>
                <a:ext cx="376723" cy="750457"/>
              </a:xfrm>
              <a:custGeom>
                <a:avLst/>
                <a:gdLst>
                  <a:gd name="T0" fmla="*/ 0 w 150"/>
                  <a:gd name="T1" fmla="*/ 289 h 301"/>
                  <a:gd name="T2" fmla="*/ 150 w 150"/>
                  <a:gd name="T3" fmla="*/ 289 h 301"/>
                  <a:gd name="T4" fmla="*/ 150 w 150"/>
                  <a:gd name="T5" fmla="*/ 15 h 301"/>
                  <a:gd name="T6" fmla="*/ 0 w 150"/>
                  <a:gd name="T7" fmla="*/ 15 h 301"/>
                  <a:gd name="T8" fmla="*/ 0 w 150"/>
                  <a:gd name="T9" fmla="*/ 289 h 301"/>
                </a:gdLst>
                <a:ahLst/>
                <a:cxnLst>
                  <a:cxn ang="0">
                    <a:pos x="T0" y="T1"/>
                  </a:cxn>
                  <a:cxn ang="0">
                    <a:pos x="T2" y="T3"/>
                  </a:cxn>
                  <a:cxn ang="0">
                    <a:pos x="T4" y="T5"/>
                  </a:cxn>
                  <a:cxn ang="0">
                    <a:pos x="T6" y="T7"/>
                  </a:cxn>
                  <a:cxn ang="0">
                    <a:pos x="T8" y="T9"/>
                  </a:cxn>
                </a:cxnLst>
                <a:rect l="0" t="0" r="r" b="b"/>
                <a:pathLst>
                  <a:path w="150" h="301">
                    <a:moveTo>
                      <a:pt x="0" y="289"/>
                    </a:moveTo>
                    <a:cubicBezTo>
                      <a:pt x="0" y="289"/>
                      <a:pt x="81" y="301"/>
                      <a:pt x="150" y="289"/>
                    </a:cubicBezTo>
                    <a:cubicBezTo>
                      <a:pt x="150" y="15"/>
                      <a:pt x="150" y="15"/>
                      <a:pt x="150" y="15"/>
                    </a:cubicBezTo>
                    <a:cubicBezTo>
                      <a:pt x="150" y="15"/>
                      <a:pt x="82" y="0"/>
                      <a:pt x="0" y="15"/>
                    </a:cubicBezTo>
                    <a:lnTo>
                      <a:pt x="0" y="289"/>
                    </a:lnTo>
                    <a:close/>
                  </a:path>
                </a:pathLst>
              </a:custGeom>
              <a:grpFill/>
              <a:ln>
                <a:noFill/>
              </a:ln>
            </p:spPr>
            <p:txBody>
              <a:bodyPr anchor="ctr"/>
              <a:lstStyle/>
              <a:p>
                <a:pPr algn="ctr"/>
                <a:endParaRPr dirty="0">
                  <a:cs typeface="+mn-ea"/>
                  <a:sym typeface="+mn-lt"/>
                </a:endParaRPr>
              </a:p>
            </p:txBody>
          </p:sp>
          <p:grpSp>
            <p:nvGrpSpPr>
              <p:cNvPr id="46" name="Group 20"/>
              <p:cNvGrpSpPr/>
              <p:nvPr/>
            </p:nvGrpSpPr>
            <p:grpSpPr>
              <a:xfrm>
                <a:off x="6310083" y="3571466"/>
                <a:ext cx="2370962" cy="864070"/>
                <a:chOff x="4638675" y="2527301"/>
                <a:chExt cx="1258888" cy="458787"/>
              </a:xfrm>
              <a:grpFill/>
            </p:grpSpPr>
            <p:sp>
              <p:nvSpPr>
                <p:cNvPr id="47" name="Freeform: Shape 12"/>
                <p:cNvSpPr/>
                <p:nvPr/>
              </p:nvSpPr>
              <p:spPr bwMode="auto">
                <a:xfrm>
                  <a:off x="4638675" y="2527301"/>
                  <a:ext cx="1258888" cy="439738"/>
                </a:xfrm>
                <a:custGeom>
                  <a:avLst/>
                  <a:gdLst>
                    <a:gd name="T0" fmla="*/ 0 w 793"/>
                    <a:gd name="T1" fmla="*/ 43 h 277"/>
                    <a:gd name="T2" fmla="*/ 0 w 793"/>
                    <a:gd name="T3" fmla="*/ 220 h 277"/>
                    <a:gd name="T4" fmla="*/ 626 w 793"/>
                    <a:gd name="T5" fmla="*/ 277 h 277"/>
                    <a:gd name="T6" fmla="*/ 793 w 793"/>
                    <a:gd name="T7" fmla="*/ 145 h 277"/>
                    <a:gd name="T8" fmla="*/ 628 w 793"/>
                    <a:gd name="T9" fmla="*/ 0 h 277"/>
                    <a:gd name="T10" fmla="*/ 0 w 793"/>
                    <a:gd name="T11" fmla="*/ 43 h 277"/>
                  </a:gdLst>
                  <a:ahLst/>
                  <a:cxnLst>
                    <a:cxn ang="0">
                      <a:pos x="T0" y="T1"/>
                    </a:cxn>
                    <a:cxn ang="0">
                      <a:pos x="T2" y="T3"/>
                    </a:cxn>
                    <a:cxn ang="0">
                      <a:pos x="T4" y="T5"/>
                    </a:cxn>
                    <a:cxn ang="0">
                      <a:pos x="T6" y="T7"/>
                    </a:cxn>
                    <a:cxn ang="0">
                      <a:pos x="T8" y="T9"/>
                    </a:cxn>
                    <a:cxn ang="0">
                      <a:pos x="T10" y="T11"/>
                    </a:cxn>
                  </a:cxnLst>
                  <a:rect l="0" t="0" r="r" b="b"/>
                  <a:pathLst>
                    <a:path w="793" h="277">
                      <a:moveTo>
                        <a:pt x="0" y="43"/>
                      </a:moveTo>
                      <a:lnTo>
                        <a:pt x="0" y="220"/>
                      </a:lnTo>
                      <a:lnTo>
                        <a:pt x="626" y="277"/>
                      </a:lnTo>
                      <a:lnTo>
                        <a:pt x="793" y="145"/>
                      </a:lnTo>
                      <a:lnTo>
                        <a:pt x="628" y="0"/>
                      </a:ln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48" name="Freeform: Shape 13"/>
                <p:cNvSpPr/>
                <p:nvPr/>
              </p:nvSpPr>
              <p:spPr bwMode="auto">
                <a:xfrm>
                  <a:off x="4638675" y="2757488"/>
                  <a:ext cx="1258888" cy="228600"/>
                </a:xfrm>
                <a:custGeom>
                  <a:avLst/>
                  <a:gdLst>
                    <a:gd name="T0" fmla="*/ 793 w 793"/>
                    <a:gd name="T1" fmla="*/ 0 h 144"/>
                    <a:gd name="T2" fmla="*/ 793 w 793"/>
                    <a:gd name="T3" fmla="*/ 21 h 144"/>
                    <a:gd name="T4" fmla="*/ 627 w 793"/>
                    <a:gd name="T5" fmla="*/ 144 h 144"/>
                    <a:gd name="T6" fmla="*/ 0 w 793"/>
                    <a:gd name="T7" fmla="*/ 92 h 144"/>
                    <a:gd name="T8" fmla="*/ 0 w 793"/>
                    <a:gd name="T9" fmla="*/ 75 h 144"/>
                    <a:gd name="T10" fmla="*/ 627 w 793"/>
                    <a:gd name="T11" fmla="*/ 131 h 144"/>
                    <a:gd name="T12" fmla="*/ 793 w 79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93" h="144">
                      <a:moveTo>
                        <a:pt x="793" y="0"/>
                      </a:moveTo>
                      <a:lnTo>
                        <a:pt x="793" y="21"/>
                      </a:lnTo>
                      <a:lnTo>
                        <a:pt x="627" y="144"/>
                      </a:lnTo>
                      <a:lnTo>
                        <a:pt x="0" y="92"/>
                      </a:lnTo>
                      <a:lnTo>
                        <a:pt x="0" y="75"/>
                      </a:lnTo>
                      <a:lnTo>
                        <a:pt x="627" y="131"/>
                      </a:lnTo>
                      <a:lnTo>
                        <a:pt x="79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sp>
          <p:nvSpPr>
            <p:cNvPr id="44" name="Freeform: Shape 36"/>
            <p:cNvSpPr/>
            <p:nvPr/>
          </p:nvSpPr>
          <p:spPr bwMode="auto">
            <a:xfrm>
              <a:off x="7676456" y="3709931"/>
              <a:ext cx="563966" cy="563967"/>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cs typeface="+mn-ea"/>
                <a:sym typeface="+mn-lt"/>
              </a:endParaRPr>
            </a:p>
          </p:txBody>
        </p:sp>
      </p:grpSp>
      <p:sp>
        <p:nvSpPr>
          <p:cNvPr id="2" name="TextBox 1"/>
          <p:cNvSpPr txBox="1"/>
          <p:nvPr/>
        </p:nvSpPr>
        <p:spPr>
          <a:xfrm>
            <a:off x="5417652" y="2112283"/>
            <a:ext cx="543739" cy="2246769"/>
          </a:xfrm>
          <a:prstGeom prst="rect">
            <a:avLst/>
          </a:prstGeom>
          <a:noFill/>
        </p:spPr>
        <p:txBody>
          <a:bodyPr wrap="none" rtlCol="0">
            <a:spAutoFit/>
          </a:bodyPr>
          <a:lstStyle/>
          <a:p>
            <a:r>
              <a:rPr lang="zh-CN" altLang="en-US" sz="2800" dirty="0">
                <a:solidFill>
                  <a:schemeClr val="bg1"/>
                </a:solidFill>
              </a:rPr>
              <a:t>分</a:t>
            </a:r>
            <a:endParaRPr lang="en-US" altLang="zh-CN" sz="2800" dirty="0">
              <a:solidFill>
                <a:schemeClr val="bg1"/>
              </a:solidFill>
            </a:endParaRPr>
          </a:p>
          <a:p>
            <a:endParaRPr lang="en-US" altLang="zh-CN" sz="2800" dirty="0">
              <a:solidFill>
                <a:schemeClr val="bg1"/>
              </a:solidFill>
            </a:endParaRPr>
          </a:p>
          <a:p>
            <a:r>
              <a:rPr lang="zh-CN" altLang="en-US" sz="2800" dirty="0">
                <a:solidFill>
                  <a:schemeClr val="bg1"/>
                </a:solidFill>
              </a:rPr>
              <a:t>水</a:t>
            </a:r>
            <a:endParaRPr lang="en-US" altLang="zh-CN" sz="2800" dirty="0">
              <a:solidFill>
                <a:schemeClr val="bg1"/>
              </a:solidFill>
            </a:endParaRPr>
          </a:p>
          <a:p>
            <a:endParaRPr lang="en-US" altLang="zh-CN" sz="2800" dirty="0">
              <a:solidFill>
                <a:schemeClr val="bg1"/>
              </a:solidFill>
            </a:endParaRPr>
          </a:p>
          <a:p>
            <a:r>
              <a:rPr lang="zh-CN" altLang="en-US" sz="2800" dirty="0">
                <a:solidFill>
                  <a:schemeClr val="bg1"/>
                </a:solidFill>
              </a:rPr>
              <a:t>岭</a:t>
            </a:r>
          </a:p>
        </p:txBody>
      </p:sp>
      <p:sp>
        <p:nvSpPr>
          <p:cNvPr id="3" name="TextBox 2"/>
          <p:cNvSpPr txBox="1"/>
          <p:nvPr/>
        </p:nvSpPr>
        <p:spPr>
          <a:xfrm>
            <a:off x="4064276" y="1589063"/>
            <a:ext cx="902811" cy="523220"/>
          </a:xfrm>
          <a:prstGeom prst="rect">
            <a:avLst/>
          </a:prstGeom>
          <a:noFill/>
        </p:spPr>
        <p:txBody>
          <a:bodyPr wrap="none" rtlCol="0">
            <a:spAutoFit/>
          </a:bodyPr>
          <a:lstStyle/>
          <a:p>
            <a:r>
              <a:rPr lang="zh-CN" altLang="en-US" sz="2800" dirty="0">
                <a:solidFill>
                  <a:schemeClr val="bg1"/>
                </a:solidFill>
              </a:rPr>
              <a:t>思想</a:t>
            </a:r>
          </a:p>
        </p:txBody>
      </p:sp>
      <p:sp>
        <p:nvSpPr>
          <p:cNvPr id="4" name="TextBox 3"/>
          <p:cNvSpPr txBox="1"/>
          <p:nvPr/>
        </p:nvSpPr>
        <p:spPr>
          <a:xfrm>
            <a:off x="6390616" y="3160620"/>
            <a:ext cx="902811" cy="523220"/>
          </a:xfrm>
          <a:prstGeom prst="rect">
            <a:avLst/>
          </a:prstGeom>
          <a:noFill/>
        </p:spPr>
        <p:txBody>
          <a:bodyPr wrap="none" rtlCol="0">
            <a:spAutoFit/>
          </a:bodyPr>
          <a:lstStyle/>
          <a:p>
            <a:r>
              <a:rPr lang="zh-CN" altLang="en-US" sz="2800" dirty="0">
                <a:solidFill>
                  <a:schemeClr val="bg1"/>
                </a:solidFill>
              </a:rPr>
              <a:t>政治</a:t>
            </a:r>
          </a:p>
        </p:txBody>
      </p:sp>
      <p:sp>
        <p:nvSpPr>
          <p:cNvPr id="5" name="TextBox 4"/>
          <p:cNvSpPr txBox="1"/>
          <p:nvPr/>
        </p:nvSpPr>
        <p:spPr>
          <a:xfrm>
            <a:off x="3986950" y="4751514"/>
            <a:ext cx="902811" cy="523220"/>
          </a:xfrm>
          <a:prstGeom prst="rect">
            <a:avLst/>
          </a:prstGeom>
          <a:noFill/>
        </p:spPr>
        <p:txBody>
          <a:bodyPr wrap="none" rtlCol="0">
            <a:spAutoFit/>
          </a:bodyPr>
          <a:lstStyle/>
          <a:p>
            <a:r>
              <a:rPr lang="zh-CN" altLang="en-US" sz="2800" dirty="0">
                <a:solidFill>
                  <a:schemeClr val="bg1"/>
                </a:solidFill>
              </a:rPr>
              <a:t>组织</a:t>
            </a:r>
          </a:p>
        </p:txBody>
      </p:sp>
      <p:sp>
        <p:nvSpPr>
          <p:cNvPr id="6" name="矩形 5"/>
          <p:cNvSpPr/>
          <p:nvPr/>
        </p:nvSpPr>
        <p:spPr>
          <a:xfrm>
            <a:off x="182396" y="1446757"/>
            <a:ext cx="3278301" cy="1077218"/>
          </a:xfrm>
          <a:prstGeom prst="rect">
            <a:avLst/>
          </a:prstGeom>
        </p:spPr>
        <p:txBody>
          <a:bodyPr wrap="square">
            <a:spAutoFit/>
          </a:bodyPr>
          <a:lstStyle/>
          <a:p>
            <a:pPr fontAlgn="auto">
              <a:spcBef>
                <a:spcPts val="0"/>
              </a:spcBef>
              <a:spcAft>
                <a:spcPts val="0"/>
              </a:spcAft>
              <a:defRPr/>
            </a:pPr>
            <a:r>
              <a:rPr lang="zh-CN" altLang="en-US" sz="3200" b="1" dirty="0">
                <a:latin typeface="黑体" panose="02010609060101010101" pitchFamily="2" charset="-122"/>
                <a:ea typeface="黑体" panose="02010609060101010101" pitchFamily="2" charset="-122"/>
              </a:rPr>
              <a:t> 两个“凡是”</a:t>
            </a:r>
            <a:endParaRPr lang="en-US" altLang="zh-CN" sz="3200" b="1" dirty="0">
              <a:latin typeface="黑体" panose="02010609060101010101" pitchFamily="2" charset="-122"/>
              <a:ea typeface="黑体" panose="02010609060101010101" pitchFamily="2" charset="-122"/>
            </a:endParaRPr>
          </a:p>
          <a:p>
            <a:pPr fontAlgn="auto">
              <a:spcBef>
                <a:spcPts val="0"/>
              </a:spcBef>
              <a:spcAft>
                <a:spcPts val="0"/>
              </a:spcAft>
              <a:defRPr/>
            </a:pPr>
            <a:r>
              <a:rPr lang="zh-CN" altLang="en-US" sz="3200" b="1" dirty="0">
                <a:latin typeface="黑体" panose="02010609060101010101" pitchFamily="2" charset="-122"/>
                <a:ea typeface="黑体" panose="02010609060101010101" pitchFamily="2" charset="-122"/>
              </a:rPr>
              <a:t>“左”倾路线</a:t>
            </a:r>
            <a:endParaRPr lang="en-US" altLang="zh-CN" sz="3200" b="1" dirty="0">
              <a:latin typeface="黑体" panose="02010609060101010101" pitchFamily="2" charset="-122"/>
              <a:ea typeface="黑体" panose="02010609060101010101" pitchFamily="2" charset="-122"/>
            </a:endParaRPr>
          </a:p>
        </p:txBody>
      </p:sp>
      <p:sp>
        <p:nvSpPr>
          <p:cNvPr id="49" name="矩形 48"/>
          <p:cNvSpPr/>
          <p:nvPr/>
        </p:nvSpPr>
        <p:spPr>
          <a:xfrm>
            <a:off x="7275472" y="1372847"/>
            <a:ext cx="1827750" cy="1077218"/>
          </a:xfrm>
          <a:prstGeom prst="rect">
            <a:avLst/>
          </a:prstGeom>
        </p:spPr>
        <p:txBody>
          <a:bodyPr wrap="square">
            <a:spAutoFit/>
          </a:bodyPr>
          <a:lstStyle/>
          <a:p>
            <a:pPr fontAlgn="auto">
              <a:spcBef>
                <a:spcPts val="0"/>
              </a:spcBef>
              <a:spcAft>
                <a:spcPts val="0"/>
              </a:spcAft>
              <a:defRPr/>
            </a:pPr>
            <a:r>
              <a:rPr lang="zh-CN" altLang="en-US" sz="3200" b="1" dirty="0">
                <a:latin typeface="黑体" panose="02010609060101010101" pitchFamily="2" charset="-122"/>
                <a:ea typeface="黑体" panose="02010609060101010101" pitchFamily="2" charset="-122"/>
              </a:rPr>
              <a:t>解放思想</a:t>
            </a:r>
            <a:endParaRPr lang="en-US" altLang="zh-CN" sz="3200" b="1" dirty="0">
              <a:latin typeface="黑体" panose="02010609060101010101" pitchFamily="2" charset="-122"/>
              <a:ea typeface="黑体" panose="02010609060101010101" pitchFamily="2" charset="-122"/>
            </a:endParaRPr>
          </a:p>
          <a:p>
            <a:pPr fontAlgn="auto">
              <a:spcBef>
                <a:spcPts val="0"/>
              </a:spcBef>
              <a:spcAft>
                <a:spcPts val="0"/>
              </a:spcAft>
              <a:defRPr/>
            </a:pPr>
            <a:r>
              <a:rPr lang="zh-CN" altLang="en-US" sz="3200" b="1" dirty="0">
                <a:latin typeface="黑体" panose="02010609060101010101" pitchFamily="2" charset="-122"/>
                <a:ea typeface="黑体" panose="02010609060101010101" pitchFamily="2" charset="-122"/>
              </a:rPr>
              <a:t>实事求是</a:t>
            </a:r>
          </a:p>
        </p:txBody>
      </p:sp>
      <p:sp>
        <p:nvSpPr>
          <p:cNvPr id="7" name="矩形 6"/>
          <p:cNvSpPr/>
          <p:nvPr/>
        </p:nvSpPr>
        <p:spPr>
          <a:xfrm>
            <a:off x="1821291" y="3234635"/>
            <a:ext cx="3068469" cy="584775"/>
          </a:xfrm>
          <a:prstGeom prst="rect">
            <a:avLst/>
          </a:prstGeom>
        </p:spPr>
        <p:txBody>
          <a:bodyPr wrap="none">
            <a:spAutoFit/>
          </a:bodyPr>
          <a:lstStyle/>
          <a:p>
            <a:r>
              <a:rPr lang="zh-CN" altLang="en-US" sz="3200" b="1" dirty="0">
                <a:latin typeface="黑体" panose="02010609060101010101" pitchFamily="2" charset="-122"/>
                <a:ea typeface="黑体" panose="02010609060101010101" pitchFamily="2" charset="-122"/>
              </a:rPr>
              <a:t>以阶级斗争为纲</a:t>
            </a:r>
          </a:p>
        </p:txBody>
      </p:sp>
      <p:sp>
        <p:nvSpPr>
          <p:cNvPr id="50" name="矩形 49"/>
          <p:cNvSpPr/>
          <p:nvPr/>
        </p:nvSpPr>
        <p:spPr>
          <a:xfrm>
            <a:off x="8460953" y="3022572"/>
            <a:ext cx="3480440" cy="1077218"/>
          </a:xfrm>
          <a:prstGeom prst="rect">
            <a:avLst/>
          </a:prstGeom>
        </p:spPr>
        <p:txBody>
          <a:bodyPr wrap="none">
            <a:spAutoFit/>
          </a:bodyPr>
          <a:lstStyle/>
          <a:p>
            <a:r>
              <a:rPr lang="zh-CN" altLang="en-US" sz="3200" b="1" dirty="0">
                <a:latin typeface="黑体" panose="02010609060101010101" pitchFamily="2" charset="-122"/>
                <a:ea typeface="黑体" panose="02010609060101010101" pitchFamily="2" charset="-122"/>
              </a:rPr>
              <a:t>以经济建设为中心</a:t>
            </a:r>
            <a:endParaRPr lang="en-US" altLang="zh-CN" sz="3200" b="1" dirty="0">
              <a:latin typeface="黑体" panose="02010609060101010101" pitchFamily="2" charset="-122"/>
              <a:ea typeface="黑体" panose="02010609060101010101" pitchFamily="2" charset="-122"/>
            </a:endParaRPr>
          </a:p>
          <a:p>
            <a:r>
              <a:rPr lang="zh-CN" altLang="en-US" sz="3200" b="1" dirty="0">
                <a:latin typeface="黑体" panose="02010609060101010101" pitchFamily="2" charset="-122"/>
                <a:ea typeface="黑体" panose="02010609060101010101" pitchFamily="2" charset="-122"/>
              </a:rPr>
              <a:t>  实行改革开放</a:t>
            </a:r>
          </a:p>
        </p:txBody>
      </p:sp>
      <p:sp>
        <p:nvSpPr>
          <p:cNvPr id="51" name="矩形 50"/>
          <p:cNvSpPr/>
          <p:nvPr/>
        </p:nvSpPr>
        <p:spPr>
          <a:xfrm>
            <a:off x="25258" y="4570787"/>
            <a:ext cx="3068469" cy="1077218"/>
          </a:xfrm>
          <a:prstGeom prst="rect">
            <a:avLst/>
          </a:prstGeom>
        </p:spPr>
        <p:txBody>
          <a:bodyPr wrap="none">
            <a:spAutoFit/>
          </a:bodyPr>
          <a:lstStyle/>
          <a:p>
            <a:r>
              <a:rPr lang="zh-CN" altLang="en-US" sz="3200" b="1" dirty="0">
                <a:latin typeface="黑体" panose="02010609060101010101" pitchFamily="2" charset="-122"/>
                <a:ea typeface="黑体" panose="02010609060101010101" pitchFamily="2" charset="-122"/>
                <a:sym typeface="+mn-ea"/>
              </a:rPr>
              <a:t>“左”倾思想下</a:t>
            </a:r>
            <a:endParaRPr lang="en-US" altLang="zh-CN" sz="3200" b="1" dirty="0">
              <a:latin typeface="黑体" panose="02010609060101010101" pitchFamily="2" charset="-122"/>
              <a:ea typeface="黑体" panose="02010609060101010101" pitchFamily="2" charset="-122"/>
              <a:sym typeface="+mn-ea"/>
            </a:endParaRPr>
          </a:p>
          <a:p>
            <a:r>
              <a:rPr lang="en-US" altLang="zh-CN" sz="3200" b="1" dirty="0">
                <a:latin typeface="黑体" panose="02010609060101010101" pitchFamily="2" charset="-122"/>
                <a:ea typeface="黑体" panose="02010609060101010101" pitchFamily="2" charset="-122"/>
                <a:sym typeface="+mn-ea"/>
              </a:rPr>
              <a:t> </a:t>
            </a:r>
            <a:r>
              <a:rPr lang="zh-CN" altLang="en-US" sz="3200" b="1" dirty="0">
                <a:latin typeface="黑体" panose="02010609060101010101" pitchFamily="2" charset="-122"/>
                <a:ea typeface="黑体" panose="02010609060101010101" pitchFamily="2" charset="-122"/>
                <a:sym typeface="+mn-ea"/>
              </a:rPr>
              <a:t>的中央领导人</a:t>
            </a:r>
          </a:p>
        </p:txBody>
      </p:sp>
      <p:sp>
        <p:nvSpPr>
          <p:cNvPr id="52" name="矩形 51"/>
          <p:cNvSpPr/>
          <p:nvPr/>
        </p:nvSpPr>
        <p:spPr>
          <a:xfrm>
            <a:off x="6842021" y="4663907"/>
            <a:ext cx="4304383" cy="1077218"/>
          </a:xfrm>
          <a:prstGeom prst="rect">
            <a:avLst/>
          </a:prstGeom>
        </p:spPr>
        <p:txBody>
          <a:bodyPr wrap="none">
            <a:spAutoFit/>
          </a:bodyPr>
          <a:lstStyle/>
          <a:p>
            <a:pPr algn="ctr"/>
            <a:r>
              <a:rPr lang="zh-CN" altLang="en-US" sz="3200" b="1" dirty="0">
                <a:latin typeface="黑体" panose="02010609060101010101" pitchFamily="2" charset="-122"/>
                <a:ea typeface="黑体" panose="02010609060101010101" pitchFamily="2" charset="-122"/>
                <a:sym typeface="+mn-ea"/>
              </a:rPr>
              <a:t>形成了以邓小平为核心</a:t>
            </a:r>
            <a:endParaRPr lang="en-US" altLang="zh-CN" sz="3200" b="1" dirty="0">
              <a:latin typeface="黑体" panose="02010609060101010101" pitchFamily="2" charset="-122"/>
              <a:ea typeface="黑体" panose="02010609060101010101" pitchFamily="2" charset="-122"/>
              <a:sym typeface="+mn-ea"/>
            </a:endParaRPr>
          </a:p>
          <a:p>
            <a:pPr algn="ctr"/>
            <a:r>
              <a:rPr lang="zh-CN" altLang="en-US" sz="3200" b="1" dirty="0">
                <a:latin typeface="黑体" panose="02010609060101010101" pitchFamily="2" charset="-122"/>
                <a:ea typeface="黑体" panose="02010609060101010101" pitchFamily="2" charset="-122"/>
                <a:sym typeface="+mn-ea"/>
              </a:rPr>
              <a:t>的第二代中央领导集体</a:t>
            </a:r>
            <a:endParaRPr lang="en-US" altLang="zh-CN" sz="3200" b="1" dirty="0">
              <a:latin typeface="黑体" panose="02010609060101010101" pitchFamily="2" charset="-122"/>
              <a:ea typeface="黑体" panose="02010609060101010101" pitchFamily="2" charset="-122"/>
              <a:sym typeface="+mn-ea"/>
            </a:endParaRPr>
          </a:p>
        </p:txBody>
      </p:sp>
      <p:sp>
        <p:nvSpPr>
          <p:cNvPr id="12" name="TextBox 11"/>
          <p:cNvSpPr txBox="1"/>
          <p:nvPr/>
        </p:nvSpPr>
        <p:spPr>
          <a:xfrm>
            <a:off x="4387719" y="982125"/>
            <a:ext cx="902811" cy="523220"/>
          </a:xfrm>
          <a:prstGeom prst="rect">
            <a:avLst/>
          </a:prstGeom>
          <a:noFill/>
        </p:spPr>
        <p:txBody>
          <a:bodyPr wrap="none" rtlCol="0">
            <a:spAutoFit/>
          </a:bodyPr>
          <a:lstStyle/>
          <a:p>
            <a:r>
              <a:rPr lang="zh-CN" altLang="en-US" sz="2800" b="1" dirty="0">
                <a:solidFill>
                  <a:srgbClr val="FF0000"/>
                </a:solidFill>
                <a:latin typeface="华文中宋" panose="02010600040101010101" charset="-122"/>
                <a:ea typeface="华文中宋" panose="02010600040101010101" charset="-122"/>
              </a:rPr>
              <a:t>会前</a:t>
            </a:r>
          </a:p>
        </p:txBody>
      </p:sp>
      <p:sp>
        <p:nvSpPr>
          <p:cNvPr id="53" name="TextBox 52"/>
          <p:cNvSpPr txBox="1"/>
          <p:nvPr/>
        </p:nvSpPr>
        <p:spPr>
          <a:xfrm>
            <a:off x="6107946" y="982125"/>
            <a:ext cx="902811" cy="523220"/>
          </a:xfrm>
          <a:prstGeom prst="rect">
            <a:avLst/>
          </a:prstGeom>
          <a:noFill/>
        </p:spPr>
        <p:txBody>
          <a:bodyPr wrap="none" rtlCol="0">
            <a:spAutoFit/>
          </a:bodyPr>
          <a:lstStyle/>
          <a:p>
            <a:r>
              <a:rPr lang="zh-CN" altLang="en-US" sz="2800" b="1" dirty="0">
                <a:solidFill>
                  <a:srgbClr val="FF0000"/>
                </a:solidFill>
                <a:latin typeface="华文中宋" panose="02010600040101010101" charset="-122"/>
                <a:ea typeface="华文中宋" panose="02010600040101010101" charset="-122"/>
              </a:rPr>
              <a:t>会后</a:t>
            </a:r>
          </a:p>
        </p:txBody>
      </p:sp>
      <p:sp>
        <p:nvSpPr>
          <p:cNvPr id="18"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7"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3"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4"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5"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6"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9"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0"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1"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p:tgtEl>
                                          <p:spTgt spid="25"/>
                                        </p:tgtEl>
                                        <p:attrNameLst>
                                          <p:attrName>ppt_x</p:attrName>
                                        </p:attrNameLst>
                                      </p:cBhvr>
                                      <p:tavLst>
                                        <p:tav tm="0">
                                          <p:val>
                                            <p:strVal val="#ppt_x+#ppt_w*1.125000"/>
                                          </p:val>
                                        </p:tav>
                                        <p:tav tm="100000">
                                          <p:val>
                                            <p:strVal val="#ppt_x"/>
                                          </p:val>
                                        </p:tav>
                                      </p:tavLst>
                                    </p:anim>
                                    <p:animEffect transition="in" filter="wipe(left)">
                                      <p:cBhvr>
                                        <p:cTn id="12" dur="500"/>
                                        <p:tgtEl>
                                          <p:spTgt spid="25"/>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p:tgtEl>
                                          <p:spTgt spid="32"/>
                                        </p:tgtEl>
                                        <p:attrNameLst>
                                          <p:attrName>ppt_x</p:attrName>
                                        </p:attrNameLst>
                                      </p:cBhvr>
                                      <p:tavLst>
                                        <p:tav tm="0">
                                          <p:val>
                                            <p:strVal val="#ppt_x-#ppt_w*1.125000"/>
                                          </p:val>
                                        </p:tav>
                                        <p:tav tm="100000">
                                          <p:val>
                                            <p:strVal val="#ppt_x"/>
                                          </p:val>
                                        </p:tav>
                                      </p:tavLst>
                                    </p:anim>
                                    <p:animEffect transition="in" filter="wipe(right)">
                                      <p:cBhvr>
                                        <p:cTn id="17" dur="500"/>
                                        <p:tgtEl>
                                          <p:spTgt spid="32"/>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p:tgtEl>
                                          <p:spTgt spid="42"/>
                                        </p:tgtEl>
                                        <p:attrNameLst>
                                          <p:attrName>ppt_x</p:attrName>
                                        </p:attrNameLst>
                                      </p:cBhvr>
                                      <p:tavLst>
                                        <p:tav tm="0">
                                          <p:val>
                                            <p:strVal val="#ppt_x-#ppt_w*1.125000"/>
                                          </p:val>
                                        </p:tav>
                                        <p:tav tm="100000">
                                          <p:val>
                                            <p:strVal val="#ppt_x"/>
                                          </p:val>
                                        </p:tav>
                                      </p:tavLst>
                                    </p:anim>
                                    <p:animEffect transition="in" filter="wipe(righ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49" grpId="0"/>
      <p:bldP spid="7" grpId="0"/>
      <p:bldP spid="50" grpId="0"/>
      <p:bldP spid="51" grpId="0"/>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305118"/>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9" name="Picture 20" descr="遵义会议"/>
          <p:cNvPicPr>
            <a:picLocks noChangeAspect="1" noChangeArrowheads="1"/>
          </p:cNvPicPr>
          <p:nvPr/>
        </p:nvPicPr>
        <p:blipFill>
          <a:blip r:embed="rId6"/>
          <a:srcRect/>
          <a:stretch>
            <a:fillRect/>
          </a:stretch>
        </p:blipFill>
        <p:spPr bwMode="auto">
          <a:xfrm>
            <a:off x="1767553" y="1139429"/>
            <a:ext cx="2449302" cy="1070770"/>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11" name="Group 22"/>
          <p:cNvGrpSpPr/>
          <p:nvPr/>
        </p:nvGrpSpPr>
        <p:grpSpPr bwMode="auto">
          <a:xfrm>
            <a:off x="7848769" y="1083549"/>
            <a:ext cx="2857221" cy="1531074"/>
            <a:chOff x="3357" y="480"/>
            <a:chExt cx="1876" cy="1109"/>
          </a:xfrm>
        </p:grpSpPr>
        <p:pic>
          <p:nvPicPr>
            <p:cNvPr id="12" name="Picture 23" descr="全会2"/>
            <p:cNvPicPr>
              <a:picLocks noChangeAspect="1" noChangeArrowheads="1"/>
            </p:cNvPicPr>
            <p:nvPr/>
          </p:nvPicPr>
          <p:blipFill>
            <a:blip r:embed="rId7"/>
            <a:srcRect/>
            <a:stretch>
              <a:fillRect/>
            </a:stretch>
          </p:blipFill>
          <p:spPr bwMode="auto">
            <a:xfrm>
              <a:off x="3360" y="480"/>
              <a:ext cx="1776" cy="816"/>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Text Box 24"/>
            <p:cNvSpPr txBox="1">
              <a:spLocks noChangeArrowheads="1"/>
            </p:cNvSpPr>
            <p:nvPr/>
          </p:nvSpPr>
          <p:spPr bwMode="auto">
            <a:xfrm>
              <a:off x="3357" y="1268"/>
              <a:ext cx="1876" cy="321"/>
            </a:xfrm>
            <a:prstGeom prst="rect">
              <a:avLst/>
            </a:prstGeom>
            <a:noFill/>
            <a:ln w="9525">
              <a:noFill/>
              <a:miter lim="800000"/>
            </a:ln>
          </p:spPr>
          <p:txBody>
            <a:bodyPr wrap="square">
              <a:spAutoFit/>
            </a:bodyPr>
            <a:lstStyle/>
            <a:p>
              <a:r>
                <a:rPr lang="zh-CN" altLang="en-US" sz="2285" b="1" dirty="0">
                  <a:latin typeface="华文隶书" panose="02010800040101010101" pitchFamily="2" charset="-122"/>
                  <a:ea typeface="华文隶书" panose="02010800040101010101" pitchFamily="2" charset="-122"/>
                </a:rPr>
                <a:t>中共十一届三中全会</a:t>
              </a:r>
            </a:p>
          </p:txBody>
        </p:sp>
      </p:grpSp>
      <p:sp>
        <p:nvSpPr>
          <p:cNvPr id="10" name="Text Box 21"/>
          <p:cNvSpPr txBox="1">
            <a:spLocks noChangeArrowheads="1"/>
          </p:cNvSpPr>
          <p:nvPr/>
        </p:nvSpPr>
        <p:spPr bwMode="auto">
          <a:xfrm>
            <a:off x="2181225" y="2209800"/>
            <a:ext cx="1622425" cy="443230"/>
          </a:xfrm>
          <a:prstGeom prst="rect">
            <a:avLst/>
          </a:prstGeom>
          <a:noFill/>
          <a:ln w="9525">
            <a:noFill/>
            <a:miter lim="800000"/>
          </a:ln>
        </p:spPr>
        <p:txBody>
          <a:bodyPr wrap="square">
            <a:spAutoFit/>
          </a:bodyPr>
          <a:lstStyle/>
          <a:p>
            <a:r>
              <a:rPr lang="zh-CN" altLang="en-US" sz="2285" b="1" dirty="0">
                <a:latin typeface="华文隶书" panose="02010800040101010101" pitchFamily="2" charset="-122"/>
                <a:ea typeface="华文隶书" panose="02010800040101010101" pitchFamily="2" charset="-122"/>
              </a:rPr>
              <a:t>遵义会议</a:t>
            </a:r>
          </a:p>
        </p:txBody>
      </p:sp>
      <p:sp>
        <p:nvSpPr>
          <p:cNvPr id="20" name="圆角矩形 19"/>
          <p:cNvSpPr/>
          <p:nvPr/>
        </p:nvSpPr>
        <p:spPr>
          <a:xfrm>
            <a:off x="1468904" y="3065391"/>
            <a:ext cx="3265736" cy="949325"/>
          </a:xfrm>
          <a:prstGeom prst="roundRect">
            <a:avLst/>
          </a:prstGeom>
          <a:solidFill>
            <a:srgbClr val="996600"/>
          </a:soli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lIns="101890" tIns="50944" rIns="101890" bIns="50944" anchor="ctr"/>
          <a:lstStyle/>
          <a:p>
            <a:pPr>
              <a:defRPr/>
            </a:pPr>
            <a:r>
              <a:rPr lang="zh-CN" altLang="en-US" sz="2285" b="1" dirty="0">
                <a:solidFill>
                  <a:schemeClr val="bg1"/>
                </a:solidFill>
                <a:latin typeface="华文隶书" panose="02010800040101010101" pitchFamily="2" charset="-122"/>
                <a:ea typeface="华文隶书" panose="02010800040101010101" pitchFamily="2" charset="-122"/>
              </a:rPr>
              <a:t>纠正博古等人在军事上和组织上“左”的错误</a:t>
            </a:r>
          </a:p>
        </p:txBody>
      </p:sp>
      <p:sp>
        <p:nvSpPr>
          <p:cNvPr id="21" name="圆角矩形 20"/>
          <p:cNvSpPr/>
          <p:nvPr/>
        </p:nvSpPr>
        <p:spPr>
          <a:xfrm>
            <a:off x="1958857" y="4316825"/>
            <a:ext cx="2109122" cy="949325"/>
          </a:xfrm>
          <a:prstGeom prst="roundRect">
            <a:avLst/>
          </a:prstGeom>
          <a:solidFill>
            <a:srgbClr val="996600"/>
          </a:soli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lIns="101890" tIns="50944" rIns="101890" bIns="50944" anchor="ctr"/>
          <a:lstStyle/>
          <a:p>
            <a:pPr>
              <a:defRPr/>
            </a:pPr>
            <a:r>
              <a:rPr lang="zh-CN" altLang="en-US" sz="2285" b="1" dirty="0">
                <a:solidFill>
                  <a:schemeClr val="bg1"/>
                </a:solidFill>
                <a:latin typeface="华文隶书" panose="02010800040101010101" pitchFamily="2" charset="-122"/>
                <a:ea typeface="华文隶书" panose="02010800040101010101" pitchFamily="2" charset="-122"/>
              </a:rPr>
              <a:t>确立了毛泽东的领导地位</a:t>
            </a:r>
            <a:endParaRPr lang="en-US" altLang="zh-CN" sz="2285" b="1" dirty="0">
              <a:solidFill>
                <a:schemeClr val="bg1"/>
              </a:solidFill>
              <a:latin typeface="华文隶书" panose="02010800040101010101" pitchFamily="2" charset="-122"/>
              <a:ea typeface="华文隶书" panose="02010800040101010101" pitchFamily="2" charset="-122"/>
            </a:endParaRPr>
          </a:p>
        </p:txBody>
      </p:sp>
      <p:sp>
        <p:nvSpPr>
          <p:cNvPr id="22" name="圆角矩形 21"/>
          <p:cNvSpPr/>
          <p:nvPr/>
        </p:nvSpPr>
        <p:spPr>
          <a:xfrm>
            <a:off x="1767750" y="5722275"/>
            <a:ext cx="2491637" cy="949325"/>
          </a:xfrm>
          <a:prstGeom prst="roundRect">
            <a:avLst/>
          </a:prstGeom>
          <a:solidFill>
            <a:srgbClr val="996600"/>
          </a:soli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lIns="101890" tIns="50944" rIns="101890" bIns="50944" anchor="ctr"/>
          <a:lstStyle/>
          <a:p>
            <a:pPr>
              <a:defRPr/>
            </a:pPr>
            <a:r>
              <a:rPr lang="zh-CN" altLang="en-US" sz="2285" b="1" dirty="0">
                <a:solidFill>
                  <a:schemeClr val="bg1"/>
                </a:solidFill>
                <a:latin typeface="华文隶书" panose="02010800040101010101" pitchFamily="2" charset="-122"/>
                <a:ea typeface="华文隶书" panose="02010800040101010101" pitchFamily="2" charset="-122"/>
              </a:rPr>
              <a:t>中共党史上生死攸关的转折点</a:t>
            </a:r>
          </a:p>
        </p:txBody>
      </p:sp>
      <p:sp>
        <p:nvSpPr>
          <p:cNvPr id="17" name="圆角矩形 16"/>
          <p:cNvSpPr/>
          <p:nvPr/>
        </p:nvSpPr>
        <p:spPr>
          <a:xfrm>
            <a:off x="8041015" y="3065142"/>
            <a:ext cx="2517339" cy="949325"/>
          </a:xfrm>
          <a:prstGeom prst="roundRect">
            <a:avLst/>
          </a:prstGeom>
          <a:solidFill>
            <a:schemeClr val="accent6">
              <a:lumMod val="50000"/>
            </a:schemeClr>
          </a:soli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lIns="101890" tIns="50944" rIns="101890" bIns="50944" anchor="ctr"/>
          <a:lstStyle/>
          <a:p>
            <a:pPr algn="ctr">
              <a:defRPr/>
            </a:pPr>
            <a:r>
              <a:rPr lang="zh-CN" altLang="en-US" sz="2285" b="1" dirty="0">
                <a:solidFill>
                  <a:schemeClr val="bg1"/>
                </a:solidFill>
                <a:latin typeface="华文隶书" panose="02010800040101010101" pitchFamily="2" charset="-122"/>
                <a:ea typeface="华文隶书" panose="02010800040101010101" pitchFamily="2" charset="-122"/>
              </a:rPr>
              <a:t>冲破长期以来的</a:t>
            </a:r>
            <a:r>
              <a:rPr lang="zh-CN" altLang="en-US" sz="2285" b="1" dirty="0">
                <a:solidFill>
                  <a:srgbClr val="FF0000"/>
                </a:solidFill>
                <a:latin typeface="华文隶书" panose="02010800040101010101" pitchFamily="2" charset="-122"/>
                <a:ea typeface="华文隶书" panose="02010800040101010101" pitchFamily="2" charset="-122"/>
              </a:rPr>
              <a:t>“左</a:t>
            </a:r>
            <a:r>
              <a:rPr lang="en-US" altLang="zh-CN" sz="2285" b="1" dirty="0">
                <a:solidFill>
                  <a:srgbClr val="FF0000"/>
                </a:solidFill>
                <a:latin typeface="华文隶书" panose="02010800040101010101" pitchFamily="2" charset="-122"/>
                <a:ea typeface="华文隶书" panose="02010800040101010101" pitchFamily="2" charset="-122"/>
              </a:rPr>
              <a:t>“</a:t>
            </a:r>
            <a:r>
              <a:rPr lang="zh-CN" altLang="en-US" sz="2285" b="1" dirty="0">
                <a:solidFill>
                  <a:srgbClr val="FF0000"/>
                </a:solidFill>
                <a:latin typeface="华文隶书" panose="02010800040101010101" pitchFamily="2" charset="-122"/>
                <a:ea typeface="华文隶书" panose="02010800040101010101" pitchFamily="2" charset="-122"/>
              </a:rPr>
              <a:t>倾</a:t>
            </a:r>
            <a:r>
              <a:rPr lang="zh-CN" altLang="en-US" sz="2285" b="1" dirty="0">
                <a:solidFill>
                  <a:schemeClr val="bg1"/>
                </a:solidFill>
                <a:latin typeface="华文隶书" panose="02010800040101010101" pitchFamily="2" charset="-122"/>
                <a:ea typeface="华文隶书" panose="02010800040101010101" pitchFamily="2" charset="-122"/>
              </a:rPr>
              <a:t>错误</a:t>
            </a:r>
          </a:p>
        </p:txBody>
      </p:sp>
      <p:sp>
        <p:nvSpPr>
          <p:cNvPr id="18" name="圆角矩形 17"/>
          <p:cNvSpPr/>
          <p:nvPr/>
        </p:nvSpPr>
        <p:spPr>
          <a:xfrm>
            <a:off x="7916372" y="4316575"/>
            <a:ext cx="2789484" cy="949325"/>
          </a:xfrm>
          <a:prstGeom prst="roundRect">
            <a:avLst/>
          </a:prstGeom>
          <a:solidFill>
            <a:schemeClr val="accent6">
              <a:lumMod val="50000"/>
            </a:schemeClr>
          </a:soli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lIns="101890" tIns="50944" rIns="101890" bIns="50944" anchor="ctr"/>
          <a:lstStyle/>
          <a:p>
            <a:pPr algn="ctr">
              <a:defRPr/>
            </a:pPr>
            <a:r>
              <a:rPr lang="zh-CN" altLang="en-US" sz="2285" b="1" dirty="0">
                <a:solidFill>
                  <a:srgbClr val="FF0000"/>
                </a:solidFill>
                <a:latin typeface="华文隶书" panose="02010800040101010101" pitchFamily="2" charset="-122"/>
                <a:ea typeface="华文隶书" panose="02010800040101010101" pitchFamily="2" charset="-122"/>
              </a:rPr>
              <a:t>邓小平</a:t>
            </a:r>
            <a:r>
              <a:rPr lang="zh-CN" altLang="en-US" sz="2285" b="1" dirty="0">
                <a:solidFill>
                  <a:schemeClr val="bg1"/>
                </a:solidFill>
                <a:latin typeface="华文隶书" panose="02010800040101010101" pitchFamily="2" charset="-122"/>
                <a:ea typeface="华文隶书" panose="02010800040101010101" pitchFamily="2" charset="-122"/>
              </a:rPr>
              <a:t>为核心</a:t>
            </a:r>
          </a:p>
          <a:p>
            <a:pPr algn="ctr">
              <a:defRPr/>
            </a:pPr>
            <a:r>
              <a:rPr lang="zh-CN" altLang="en-US" sz="2285" b="1" dirty="0">
                <a:solidFill>
                  <a:schemeClr val="bg1"/>
                </a:solidFill>
                <a:latin typeface="华文隶书" panose="02010800040101010101" pitchFamily="2" charset="-122"/>
                <a:ea typeface="华文隶书" panose="02010800040101010101" pitchFamily="2" charset="-122"/>
              </a:rPr>
              <a:t>的领导集体</a:t>
            </a:r>
          </a:p>
        </p:txBody>
      </p:sp>
      <p:sp>
        <p:nvSpPr>
          <p:cNvPr id="19" name="圆角矩形 18"/>
          <p:cNvSpPr/>
          <p:nvPr/>
        </p:nvSpPr>
        <p:spPr>
          <a:xfrm>
            <a:off x="7630795" y="5785485"/>
            <a:ext cx="3338195" cy="949325"/>
          </a:xfrm>
          <a:prstGeom prst="roundRect">
            <a:avLst/>
          </a:prstGeom>
          <a:solidFill>
            <a:schemeClr val="accent6">
              <a:lumMod val="50000"/>
            </a:schemeClr>
          </a:soli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lIns="101890" tIns="50944" rIns="101890" bIns="50944" anchor="ctr"/>
          <a:lstStyle/>
          <a:p>
            <a:pPr>
              <a:defRPr/>
            </a:pPr>
            <a:r>
              <a:rPr lang="zh-CN" altLang="en-US" sz="2285" b="1" dirty="0">
                <a:solidFill>
                  <a:srgbClr val="FF0000"/>
                </a:solidFill>
                <a:latin typeface="华文隶书" panose="02010800040101010101" pitchFamily="2" charset="-122"/>
                <a:ea typeface="华文隶书" panose="02010800040101010101" pitchFamily="2" charset="-122"/>
              </a:rPr>
              <a:t>改革开放历史新时期</a:t>
            </a:r>
          </a:p>
        </p:txBody>
      </p:sp>
      <p:sp>
        <p:nvSpPr>
          <p:cNvPr id="14" name="左右箭头 13"/>
          <p:cNvSpPr/>
          <p:nvPr/>
        </p:nvSpPr>
        <p:spPr>
          <a:xfrm>
            <a:off x="4981550" y="3146988"/>
            <a:ext cx="2228972" cy="785812"/>
          </a:xfrm>
          <a:prstGeom prst="leftRightArrow">
            <a:avLst/>
          </a:prstGeom>
          <a:solidFill>
            <a:schemeClr val="accent2">
              <a:lumMod val="50000"/>
            </a:schemeClr>
          </a:solidFill>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101890" tIns="50944" rIns="101890" bIns="50944" anchor="ctr"/>
          <a:lstStyle/>
          <a:p>
            <a:pPr algn="ctr">
              <a:defRPr/>
            </a:pPr>
            <a:r>
              <a:rPr lang="zh-CN" altLang="en-US" sz="2285" b="1" dirty="0">
                <a:solidFill>
                  <a:schemeClr val="bg1"/>
                </a:solidFill>
                <a:latin typeface="华文隶书" panose="02010800040101010101" pitchFamily="2" charset="-122"/>
                <a:ea typeface="华文隶书" panose="02010800040101010101" pitchFamily="2" charset="-122"/>
              </a:rPr>
              <a:t>思想纠错</a:t>
            </a:r>
          </a:p>
        </p:txBody>
      </p:sp>
      <p:sp>
        <p:nvSpPr>
          <p:cNvPr id="15" name="左右箭头 14"/>
          <p:cNvSpPr/>
          <p:nvPr/>
        </p:nvSpPr>
        <p:spPr>
          <a:xfrm>
            <a:off x="4981550" y="4398104"/>
            <a:ext cx="2228972" cy="785813"/>
          </a:xfrm>
          <a:prstGeom prst="leftRightArrow">
            <a:avLst/>
          </a:prstGeom>
          <a:solidFill>
            <a:schemeClr val="accent2">
              <a:lumMod val="50000"/>
            </a:schemeClr>
          </a:solidFill>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101890" tIns="50944" rIns="101890" bIns="50944" anchor="ctr"/>
          <a:lstStyle/>
          <a:p>
            <a:pPr algn="ctr">
              <a:defRPr/>
            </a:pPr>
            <a:r>
              <a:rPr lang="zh-CN" altLang="en-US" sz="2285" b="1" dirty="0">
                <a:solidFill>
                  <a:schemeClr val="bg1"/>
                </a:solidFill>
                <a:latin typeface="华文隶书" panose="02010800040101010101" pitchFamily="2" charset="-122"/>
                <a:ea typeface="华文隶书" panose="02010800040101010101" pitchFamily="2" charset="-122"/>
              </a:rPr>
              <a:t>领导核心</a:t>
            </a:r>
          </a:p>
        </p:txBody>
      </p:sp>
      <p:sp>
        <p:nvSpPr>
          <p:cNvPr id="16" name="左右箭头 15"/>
          <p:cNvSpPr/>
          <p:nvPr/>
        </p:nvSpPr>
        <p:spPr>
          <a:xfrm>
            <a:off x="4981550" y="5785457"/>
            <a:ext cx="2228972" cy="785813"/>
          </a:xfrm>
          <a:prstGeom prst="leftRightArrow">
            <a:avLst/>
          </a:prstGeom>
          <a:solidFill>
            <a:schemeClr val="accent2">
              <a:lumMod val="50000"/>
            </a:schemeClr>
          </a:solidFill>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101890" tIns="50944" rIns="101890" bIns="50944" anchor="ctr"/>
          <a:lstStyle/>
          <a:p>
            <a:pPr algn="ctr">
              <a:defRPr/>
            </a:pPr>
            <a:r>
              <a:rPr lang="zh-CN" altLang="en-US" sz="2285" b="1" dirty="0">
                <a:solidFill>
                  <a:schemeClr val="bg1"/>
                </a:solidFill>
                <a:latin typeface="华文隶书" panose="02010800040101010101" pitchFamily="2" charset="-122"/>
                <a:ea typeface="华文隶书" panose="02010800040101010101" pitchFamily="2" charset="-122"/>
              </a:rPr>
              <a:t>历史地位</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213678"/>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121" y="5849008"/>
            <a:ext cx="1365182" cy="822480"/>
          </a:xfrm>
          <a:prstGeom prst="rect">
            <a:avLst/>
          </a:prstGeom>
        </p:spPr>
      </p:pic>
      <p:pic>
        <p:nvPicPr>
          <p:cNvPr id="30" name="Picture 19" descr="%E9%82%93%E5%B0%8F%E5%B9%B3"/>
          <p:cNvPicPr>
            <a:picLocks noChangeAspect="1" noChangeArrowheads="1"/>
          </p:cNvPicPr>
          <p:nvPr/>
        </p:nvPicPr>
        <p:blipFill>
          <a:blip r:embed="rId6"/>
          <a:srcRect/>
          <a:stretch>
            <a:fillRect/>
          </a:stretch>
        </p:blipFill>
        <p:spPr bwMode="auto">
          <a:xfrm>
            <a:off x="969010" y="1169035"/>
            <a:ext cx="2872740" cy="2890520"/>
          </a:xfrm>
          <a:prstGeom prst="rect">
            <a:avLst/>
          </a:prstGeom>
          <a:noFill/>
        </p:spPr>
      </p:pic>
      <p:sp>
        <p:nvSpPr>
          <p:cNvPr id="40" name="Text Box 22"/>
          <p:cNvSpPr txBox="1">
            <a:spLocks noChangeArrowheads="1"/>
          </p:cNvSpPr>
          <p:nvPr/>
        </p:nvSpPr>
        <p:spPr bwMode="auto">
          <a:xfrm>
            <a:off x="562576" y="4262762"/>
            <a:ext cx="3708400" cy="460375"/>
          </a:xfrm>
          <a:prstGeom prst="rect">
            <a:avLst/>
          </a:prstGeom>
          <a:noFill/>
          <a:ln w="9525">
            <a:noFill/>
            <a:miter lim="800000"/>
          </a:ln>
          <a:effectLst/>
        </p:spPr>
        <p:txBody>
          <a:bodyPr wrap="none">
            <a:spAutoFit/>
          </a:bodyPr>
          <a:lstStyle/>
          <a:p>
            <a:r>
              <a:rPr lang="zh-CN" altLang="en-US" sz="2400" b="1" dirty="0">
                <a:latin typeface="华文新魏" panose="02010800040101010101" pitchFamily="2" charset="-122"/>
                <a:ea typeface="华文新魏" panose="02010800040101010101" pitchFamily="2" charset="-122"/>
              </a:rPr>
              <a:t>邓小平（</a:t>
            </a:r>
            <a:r>
              <a:rPr lang="en-US" altLang="zh-CN" sz="2400" b="1" dirty="0">
                <a:latin typeface="华文新魏" panose="02010800040101010101" pitchFamily="2" charset="-122"/>
                <a:ea typeface="华文新魏" panose="02010800040101010101" pitchFamily="2" charset="-122"/>
              </a:rPr>
              <a:t>1904</a:t>
            </a:r>
            <a:r>
              <a:rPr lang="zh-CN" altLang="en-US" sz="2400" b="1" dirty="0">
                <a:latin typeface="华文新魏" panose="02010800040101010101" pitchFamily="2" charset="-122"/>
                <a:ea typeface="华文新魏" panose="02010800040101010101" pitchFamily="2" charset="-122"/>
              </a:rPr>
              <a:t>年</a:t>
            </a:r>
            <a:r>
              <a:rPr lang="en-US" altLang="zh-CN" sz="2400" b="1" dirty="0">
                <a:latin typeface="华文新魏" panose="02010800040101010101" pitchFamily="2" charset="-122"/>
                <a:ea typeface="华文新魏" panose="02010800040101010101" pitchFamily="2" charset="-122"/>
              </a:rPr>
              <a:t>-1997</a:t>
            </a:r>
            <a:r>
              <a:rPr lang="zh-CN" altLang="en-US" sz="2400" b="1" dirty="0">
                <a:latin typeface="华文新魏" panose="02010800040101010101" pitchFamily="2" charset="-122"/>
                <a:ea typeface="华文新魏" panose="02010800040101010101" pitchFamily="2" charset="-122"/>
              </a:rPr>
              <a:t>年）</a:t>
            </a:r>
            <a:endParaRPr lang="en-US" altLang="zh-CN" sz="2400" b="1" dirty="0">
              <a:latin typeface="华文新魏" panose="02010800040101010101" pitchFamily="2" charset="-122"/>
              <a:ea typeface="华文新魏" panose="02010800040101010101" pitchFamily="2" charset="-122"/>
            </a:endParaRPr>
          </a:p>
        </p:txBody>
      </p:sp>
      <p:pic>
        <p:nvPicPr>
          <p:cNvPr id="23" name="Picture 2" descr="b3a3f115639e3d56b9127b05"/>
          <p:cNvPicPr>
            <a:picLocks noChangeAspect="1" noChangeArrowheads="1"/>
          </p:cNvPicPr>
          <p:nvPr/>
        </p:nvPicPr>
        <p:blipFill>
          <a:blip r:embed="rId7"/>
          <a:srcRect/>
          <a:stretch>
            <a:fillRect/>
          </a:stretch>
        </p:blipFill>
        <p:spPr bwMode="auto">
          <a:xfrm>
            <a:off x="8738528" y="3950938"/>
            <a:ext cx="2041086" cy="2225997"/>
          </a:xfrm>
          <a:prstGeom prst="rect">
            <a:avLst/>
          </a:prstGeom>
          <a:noFill/>
        </p:spPr>
      </p:pic>
      <p:pic>
        <p:nvPicPr>
          <p:cNvPr id="27" name="Picture 2" descr="Img221297232"/>
          <p:cNvPicPr>
            <a:picLocks noChangeAspect="1" noChangeArrowheads="1"/>
          </p:cNvPicPr>
          <p:nvPr/>
        </p:nvPicPr>
        <p:blipFill>
          <a:blip r:embed="rId8"/>
          <a:srcRect/>
          <a:stretch>
            <a:fillRect/>
          </a:stretch>
        </p:blipFill>
        <p:spPr bwMode="auto">
          <a:xfrm>
            <a:off x="8738528" y="1115770"/>
            <a:ext cx="2044013" cy="2245194"/>
          </a:xfrm>
          <a:prstGeom prst="rect">
            <a:avLst/>
          </a:prstGeom>
          <a:noFill/>
        </p:spPr>
      </p:pic>
      <p:sp>
        <p:nvSpPr>
          <p:cNvPr id="28" name="Text Box 3"/>
          <p:cNvSpPr txBox="1">
            <a:spLocks noChangeArrowheads="1"/>
          </p:cNvSpPr>
          <p:nvPr/>
        </p:nvSpPr>
        <p:spPr bwMode="auto">
          <a:xfrm>
            <a:off x="8416218" y="6333780"/>
            <a:ext cx="2688280" cy="365760"/>
          </a:xfrm>
          <a:prstGeom prst="rect">
            <a:avLst/>
          </a:prstGeom>
          <a:noFill/>
          <a:ln w="9525">
            <a:noFill/>
            <a:miter lim="800000"/>
          </a:ln>
          <a:effectLst/>
        </p:spPr>
        <p:txBody>
          <a:bodyPr wrap="square" lIns="101890" tIns="50944" rIns="101890" bIns="50944">
            <a:spAutoFit/>
          </a:bodyPr>
          <a:lstStyle/>
          <a:p>
            <a:pPr>
              <a:spcBef>
                <a:spcPct val="50000"/>
              </a:spcBef>
            </a:pPr>
            <a:r>
              <a:rPr lang="en-US" altLang="zh-CN" sz="1715" dirty="0">
                <a:latin typeface="华文新魏" panose="02010800040101010101" pitchFamily="2" charset="-122"/>
                <a:ea typeface="华文新魏" panose="02010800040101010101" pitchFamily="2" charset="-122"/>
              </a:rPr>
              <a:t>1978</a:t>
            </a:r>
            <a:r>
              <a:rPr lang="zh-CN" altLang="en-US" sz="1715" dirty="0">
                <a:latin typeface="华文新魏" panose="02010800040101010101" pitchFamily="2" charset="-122"/>
                <a:ea typeface="华文新魏" panose="02010800040101010101" pitchFamily="2" charset="-122"/>
              </a:rPr>
              <a:t>年时代年度风云人物</a:t>
            </a:r>
          </a:p>
        </p:txBody>
      </p:sp>
      <p:pic>
        <p:nvPicPr>
          <p:cNvPr id="2" name="图片 1" descr="NewsMedia_203130.jpg"/>
          <p:cNvPicPr>
            <a:picLocks noChangeAspect="1"/>
          </p:cNvPicPr>
          <p:nvPr/>
        </p:nvPicPr>
        <p:blipFill>
          <a:blip r:embed="rId9">
            <a:clrChange>
              <a:clrFrom>
                <a:srgbClr val="FFFFFF"/>
              </a:clrFrom>
              <a:clrTo>
                <a:srgbClr val="FFFFFF">
                  <a:alpha val="0"/>
                </a:srgbClr>
              </a:clrTo>
            </a:clrChange>
          </a:blip>
          <a:stretch>
            <a:fillRect/>
          </a:stretch>
        </p:blipFill>
        <p:spPr>
          <a:xfrm>
            <a:off x="562759" y="4925796"/>
            <a:ext cx="1730634" cy="1407583"/>
          </a:xfrm>
          <a:prstGeom prst="rect">
            <a:avLst/>
          </a:prstGeom>
        </p:spPr>
      </p:pic>
      <p:pic>
        <p:nvPicPr>
          <p:cNvPr id="3" name="图片 2" descr="t0110a0c9d08eb4340c.jpg"/>
          <p:cNvPicPr>
            <a:picLocks noChangeAspect="1"/>
          </p:cNvPicPr>
          <p:nvPr/>
        </p:nvPicPr>
        <p:blipFill>
          <a:blip r:embed="rId10">
            <a:clrChange>
              <a:clrFrom>
                <a:srgbClr val="FFFFFF"/>
              </a:clrFrom>
              <a:clrTo>
                <a:srgbClr val="FFFFFF">
                  <a:alpha val="0"/>
                </a:srgbClr>
              </a:clrTo>
            </a:clrChange>
          </a:blip>
          <a:stretch>
            <a:fillRect/>
          </a:stretch>
        </p:blipFill>
        <p:spPr>
          <a:xfrm>
            <a:off x="2382520" y="5017135"/>
            <a:ext cx="1645920" cy="1224915"/>
          </a:xfrm>
          <a:prstGeom prst="rect">
            <a:avLst/>
          </a:prstGeom>
        </p:spPr>
      </p:pic>
      <p:sp>
        <p:nvSpPr>
          <p:cNvPr id="29" name="Rectangle 15"/>
          <p:cNvSpPr>
            <a:spLocks noChangeArrowheads="1"/>
          </p:cNvSpPr>
          <p:nvPr/>
        </p:nvSpPr>
        <p:spPr bwMode="auto">
          <a:xfrm>
            <a:off x="4588594" y="1170419"/>
            <a:ext cx="3878063" cy="5262245"/>
          </a:xfrm>
          <a:prstGeom prst="rect">
            <a:avLst/>
          </a:prstGeom>
          <a:noFill/>
          <a:ln w="9525">
            <a:noFill/>
            <a:miter lim="800000"/>
          </a:ln>
          <a:effectLst/>
        </p:spPr>
        <p:txBody>
          <a:bodyPr wrap="square" anchor="ctr">
            <a:spAutoFit/>
          </a:bodyPr>
          <a:lstStyle/>
          <a:p>
            <a:r>
              <a:rPr lang="en-US" altLang="zh-CN" sz="2285" dirty="0">
                <a:latin typeface="华文新魏" panose="02010800040101010101" pitchFamily="2" charset="-122"/>
                <a:ea typeface="华文新魏" panose="02010800040101010101" pitchFamily="2" charset="-122"/>
              </a:rPr>
              <a:t>   </a:t>
            </a:r>
            <a:r>
              <a:rPr lang="en-US" altLang="zh-CN" sz="2800" dirty="0">
                <a:latin typeface="华文新魏" panose="02010800040101010101" pitchFamily="2" charset="-122"/>
                <a:ea typeface="华文新魏" panose="02010800040101010101" pitchFamily="2" charset="-122"/>
              </a:rPr>
              <a:t> </a:t>
            </a:r>
            <a:r>
              <a:rPr lang="zh-CN" altLang="en-US" sz="2800" b="1" dirty="0">
                <a:latin typeface="楷体" panose="02010609060101010101" pitchFamily="49" charset="-122"/>
                <a:ea typeface="楷体" panose="02010609060101010101" pitchFamily="49" charset="-122"/>
                <a:cs typeface="楷体" panose="02010609060101010101" pitchFamily="49" charset="-122"/>
              </a:rPr>
              <a:t>邓小平是中国共产党第二代领导核心，中华人民共和国主要领导人之一。他是</a:t>
            </a:r>
            <a:r>
              <a:rPr lang="zh-CN" altLang="en-US" sz="2800" b="1" dirty="0">
                <a:ln w="22225">
                  <a:solidFill>
                    <a:schemeClr val="accent2"/>
                  </a:solidFill>
                  <a:prstDash val="solid"/>
                </a:ln>
                <a:solidFill>
                  <a:schemeClr val="accent2">
                    <a:lumMod val="40000"/>
                    <a:lumOff val="60000"/>
                  </a:schemeClr>
                </a:solidFill>
                <a:effectLst/>
                <a:latin typeface="楷体" panose="02010609060101010101" pitchFamily="49" charset="-122"/>
                <a:ea typeface="楷体" panose="02010609060101010101" pitchFamily="49" charset="-122"/>
                <a:cs typeface="楷体" panose="02010609060101010101" pitchFamily="49" charset="-122"/>
              </a:rPr>
              <a:t>中国社会主义改革开放和现代化建设的总设计师</a:t>
            </a:r>
            <a:r>
              <a:rPr lang="zh-CN" altLang="en-US" sz="2800" b="1" dirty="0">
                <a:latin typeface="楷体" panose="02010609060101010101" pitchFamily="49" charset="-122"/>
                <a:ea typeface="楷体" panose="02010609060101010101" pitchFamily="49" charset="-122"/>
                <a:cs typeface="楷体" panose="02010609060101010101" pitchFamily="49" charset="-122"/>
              </a:rPr>
              <a:t>，创立了邓小平理论。</a:t>
            </a:r>
          </a:p>
          <a:p>
            <a:r>
              <a:rPr lang="zh-CN" altLang="en-US" sz="2800" b="1" dirty="0">
                <a:latin typeface="楷体" panose="02010609060101010101" pitchFamily="49" charset="-122"/>
                <a:ea typeface="楷体" panose="02010609060101010101" pitchFamily="49" charset="-122"/>
                <a:cs typeface="楷体" panose="02010609060101010101" pitchFamily="49" charset="-122"/>
              </a:rPr>
              <a:t>    他所倡导“改革开放”及“一国两制”政策理念，改变了</a:t>
            </a:r>
            <a:r>
              <a:rPr lang="en-US" altLang="zh-CN" sz="2800" b="1" dirty="0">
                <a:latin typeface="楷体" panose="02010609060101010101" pitchFamily="49" charset="-122"/>
                <a:ea typeface="楷体" panose="02010609060101010101" pitchFamily="49" charset="-122"/>
                <a:cs typeface="楷体" panose="02010609060101010101" pitchFamily="49" charset="-122"/>
              </a:rPr>
              <a:t>20</a:t>
            </a:r>
            <a:r>
              <a:rPr lang="zh-CN" altLang="en-US" sz="2800" b="1" dirty="0">
                <a:latin typeface="楷体" panose="02010609060101010101" pitchFamily="49" charset="-122"/>
                <a:ea typeface="楷体" panose="02010609060101010101" pitchFamily="49" charset="-122"/>
                <a:cs typeface="楷体" panose="02010609060101010101" pitchFamily="49" charset="-122"/>
              </a:rPr>
              <a:t>世纪后期的中国，也影响了世界。</a:t>
            </a:r>
            <a:r>
              <a:rPr lang="zh-CN" altLang="en-US" sz="2800" dirty="0">
                <a:latin typeface="华文新魏" panose="02010800040101010101" pitchFamily="2" charset="-122"/>
                <a:ea typeface="华文新魏" panose="02010800040101010101" pitchFamily="2" charset="-122"/>
              </a:rPr>
              <a:t> </a:t>
            </a:r>
          </a:p>
        </p:txBody>
      </p:sp>
      <p:sp>
        <p:nvSpPr>
          <p:cNvPr id="4" name="文本框 3"/>
          <p:cNvSpPr txBox="1"/>
          <p:nvPr/>
        </p:nvSpPr>
        <p:spPr>
          <a:xfrm>
            <a:off x="271780" y="462280"/>
            <a:ext cx="3756660" cy="706755"/>
          </a:xfrm>
          <a:prstGeom prst="rect">
            <a:avLst/>
          </a:prstGeom>
          <a:noFill/>
        </p:spPr>
        <p:txBody>
          <a:bodyPr wrap="none" rtlCol="0" anchor="t">
            <a:spAutoFit/>
          </a:bodyPr>
          <a:lstStyle/>
          <a:p>
            <a:r>
              <a:rPr lang="zh-CN" altLang="en-US" sz="4000" b="1">
                <a:solidFill>
                  <a:srgbClr val="FF0000"/>
                </a:solidFill>
                <a:latin typeface="楷体" panose="02010609060101010101" pitchFamily="49" charset="-122"/>
                <a:ea typeface="楷体" panose="02010609060101010101" pitchFamily="49" charset="-122"/>
                <a:sym typeface="+mn-ea"/>
              </a:rPr>
              <a:t>拨云见日定国是</a:t>
            </a:r>
            <a:endParaRPr lang="zh-CN" altLang="en-US" sz="40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par>
                                <p:cTn id="11" presetID="9"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par>
                                <p:cTn id="14" presetID="9"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dissolve">
                                      <p:cBhvr>
                                        <p:cTn id="19" dur="500"/>
                                        <p:tgtEl>
                                          <p:spTgt spid="28"/>
                                        </p:tgtEl>
                                      </p:cBhvr>
                                    </p:animEffect>
                                  </p:childTnLst>
                                </p:cTn>
                              </p:par>
                              <p:par>
                                <p:cTn id="20" presetID="9"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9"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dissolv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28" grpId="0" bldLvl="0" animBg="1"/>
      <p:bldP spid="2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91" name="Picture 15" descr="10251205684338562"/>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0" y="3684453"/>
            <a:ext cx="3979435" cy="3173547"/>
          </a:xfrm>
          <a:prstGeom prst="rect">
            <a:avLst/>
          </a:prstGeom>
          <a:noFill/>
        </p:spPr>
      </p:pic>
      <p:sp>
        <p:nvSpPr>
          <p:cNvPr id="50178" name="Rectangle 2"/>
          <p:cNvSpPr>
            <a:spLocks noChangeArrowheads="1"/>
          </p:cNvSpPr>
          <p:nvPr/>
        </p:nvSpPr>
        <p:spPr bwMode="auto">
          <a:xfrm>
            <a:off x="531394" y="1866809"/>
            <a:ext cx="10304286" cy="1830070"/>
          </a:xfrm>
          <a:prstGeom prst="rect">
            <a:avLst/>
          </a:prstGeom>
          <a:noFill/>
          <a:ln w="9525">
            <a:noFill/>
            <a:miter lim="800000"/>
          </a:ln>
          <a:effectLst/>
        </p:spPr>
        <p:txBody>
          <a:bodyPr wrap="square" lIns="106985" tIns="53492" rIns="106985" bIns="53492" anchor="ctr">
            <a:spAutoFit/>
          </a:bodyPr>
          <a:lstStyle/>
          <a:p>
            <a:r>
              <a:rPr lang="en-US" altLang="zh-CN" sz="2800" dirty="0">
                <a:latin typeface="华文新魏" panose="02010800040101010101" pitchFamily="2" charset="-122"/>
                <a:ea typeface="华文新魏" panose="02010800040101010101" pitchFamily="2" charset="-122"/>
              </a:rPr>
              <a:t>      </a:t>
            </a:r>
            <a:r>
              <a:rPr lang="en-US" altLang="zh-CN" sz="2800" dirty="0">
                <a:latin typeface="楷体" panose="02010609060101010101" pitchFamily="49" charset="-122"/>
                <a:ea typeface="楷体" panose="02010609060101010101" pitchFamily="49" charset="-122"/>
                <a:cs typeface="楷体" panose="02010609060101010101" pitchFamily="49" charset="-122"/>
              </a:rPr>
              <a:t>1933</a:t>
            </a:r>
            <a:r>
              <a:rPr lang="zh-CN" altLang="en-US" sz="2800" dirty="0">
                <a:latin typeface="楷体" panose="02010609060101010101" pitchFamily="49" charset="-122"/>
                <a:ea typeface="楷体" panose="02010609060101010101" pitchFamily="49" charset="-122"/>
                <a:cs typeface="楷体" panose="02010609060101010101" pitchFamily="49" charset="-122"/>
              </a:rPr>
              <a:t>年</a:t>
            </a:r>
            <a:r>
              <a:rPr lang="en-US" altLang="zh-CN" sz="2800" dirty="0">
                <a:latin typeface="楷体" panose="02010609060101010101" pitchFamily="49" charset="-122"/>
                <a:ea typeface="楷体" panose="02010609060101010101" pitchFamily="49" charset="-122"/>
                <a:cs typeface="楷体" panose="02010609060101010101" pitchFamily="49" charset="-122"/>
              </a:rPr>
              <a:t>2</a:t>
            </a:r>
            <a:r>
              <a:rPr lang="zh-CN" altLang="en-US" sz="2800" dirty="0">
                <a:latin typeface="楷体" panose="02010609060101010101" pitchFamily="49" charset="-122"/>
                <a:ea typeface="楷体" panose="02010609060101010101" pitchFamily="49" charset="-122"/>
                <a:cs typeface="楷体" panose="02010609060101010101" pitchFamily="49" charset="-122"/>
              </a:rPr>
              <a:t>月，因拥护毛泽东的正确主张，被党内“左倾”领导人斗争、撤职、下放，是为邓小平生平“三起三落”中的“第一落”。同年</a:t>
            </a:r>
            <a:r>
              <a:rPr lang="en-US" altLang="zh-CN" sz="2800" dirty="0">
                <a:latin typeface="楷体" panose="02010609060101010101" pitchFamily="49" charset="-122"/>
                <a:ea typeface="楷体" panose="02010609060101010101" pitchFamily="49" charset="-122"/>
                <a:cs typeface="楷体" panose="02010609060101010101" pitchFamily="49" charset="-122"/>
              </a:rPr>
              <a:t>6</a:t>
            </a:r>
            <a:r>
              <a:rPr lang="zh-CN" altLang="en-US" sz="2800" dirty="0">
                <a:latin typeface="楷体" panose="02010609060101010101" pitchFamily="49" charset="-122"/>
                <a:ea typeface="楷体" panose="02010609060101010101" pitchFamily="49" charset="-122"/>
                <a:cs typeface="楷体" panose="02010609060101010101" pitchFamily="49" charset="-122"/>
              </a:rPr>
              <a:t>月，被临时党中央上调到中央军委总政治部担任秘书长，是为“第一起”。 </a:t>
            </a:r>
          </a:p>
        </p:txBody>
      </p:sp>
      <p:sp>
        <p:nvSpPr>
          <p:cNvPr id="50179" name="Rectangle 3"/>
          <p:cNvSpPr>
            <a:spLocks noChangeArrowheads="1"/>
          </p:cNvSpPr>
          <p:nvPr/>
        </p:nvSpPr>
        <p:spPr bwMode="auto">
          <a:xfrm>
            <a:off x="1089577" y="3732341"/>
            <a:ext cx="10435810" cy="968375"/>
          </a:xfrm>
          <a:prstGeom prst="rect">
            <a:avLst/>
          </a:prstGeom>
          <a:noFill/>
          <a:ln w="9525">
            <a:noFill/>
            <a:miter lim="800000"/>
          </a:ln>
          <a:effectLst/>
        </p:spPr>
        <p:txBody>
          <a:bodyPr wrap="square" lIns="106985" tIns="53492" rIns="106985" bIns="53492" anchor="ctr">
            <a:spAutoFit/>
          </a:bodyPr>
          <a:lstStyle/>
          <a:p>
            <a:r>
              <a:rPr lang="en-US" altLang="zh-CN" sz="2800" dirty="0">
                <a:latin typeface="华文新魏" panose="02010800040101010101" pitchFamily="2" charset="-122"/>
                <a:ea typeface="华文新魏" panose="02010800040101010101" pitchFamily="2" charset="-122"/>
              </a:rPr>
              <a:t>     </a:t>
            </a:r>
            <a:r>
              <a:rPr lang="en-US" altLang="zh-CN" sz="2800" dirty="0">
                <a:latin typeface="楷体" panose="02010609060101010101" pitchFamily="49" charset="-122"/>
                <a:ea typeface="楷体" panose="02010609060101010101" pitchFamily="49" charset="-122"/>
                <a:cs typeface="楷体" panose="02010609060101010101" pitchFamily="49" charset="-122"/>
              </a:rPr>
              <a:t>1966</a:t>
            </a:r>
            <a:r>
              <a:rPr lang="zh-CN" altLang="en-US" sz="2800" dirty="0">
                <a:latin typeface="楷体" panose="02010609060101010101" pitchFamily="49" charset="-122"/>
                <a:ea typeface="楷体" panose="02010609060101010101" pitchFamily="49" charset="-122"/>
                <a:cs typeface="楷体" panose="02010609060101010101" pitchFamily="49" charset="-122"/>
              </a:rPr>
              <a:t>年“文革”开始后，失去一切职务，是为邓小平之“第二落”。</a:t>
            </a:r>
            <a:r>
              <a:rPr lang="en-US" altLang="zh-CN" sz="2800" dirty="0">
                <a:latin typeface="楷体" panose="02010609060101010101" pitchFamily="49" charset="-122"/>
                <a:ea typeface="楷体" panose="02010609060101010101" pitchFamily="49" charset="-122"/>
                <a:cs typeface="楷体" panose="02010609060101010101" pitchFamily="49" charset="-122"/>
              </a:rPr>
              <a:t>1973</a:t>
            </a:r>
            <a:r>
              <a:rPr lang="zh-CN" altLang="en-US" sz="2800" dirty="0">
                <a:latin typeface="楷体" panose="02010609060101010101" pitchFamily="49" charset="-122"/>
                <a:ea typeface="楷体" panose="02010609060101010101" pitchFamily="49" charset="-122"/>
                <a:cs typeface="楷体" panose="02010609060101010101" pitchFamily="49" charset="-122"/>
              </a:rPr>
              <a:t>年恢复副总理职务，是为邓小平之“第二起”。 </a:t>
            </a:r>
          </a:p>
        </p:txBody>
      </p:sp>
      <p:sp>
        <p:nvSpPr>
          <p:cNvPr id="50180" name="Rectangle 4"/>
          <p:cNvSpPr>
            <a:spLocks noChangeArrowheads="1"/>
          </p:cNvSpPr>
          <p:nvPr/>
        </p:nvSpPr>
        <p:spPr bwMode="auto">
          <a:xfrm>
            <a:off x="1644370" y="4726062"/>
            <a:ext cx="10272183" cy="1776730"/>
          </a:xfrm>
          <a:prstGeom prst="rect">
            <a:avLst/>
          </a:prstGeom>
          <a:noFill/>
          <a:ln w="9525">
            <a:noFill/>
            <a:miter lim="800000"/>
          </a:ln>
          <a:effectLst/>
        </p:spPr>
        <p:txBody>
          <a:bodyPr lIns="106985" tIns="53492" rIns="106985" bIns="0" anchor="ctr">
            <a:spAutoFit/>
          </a:bodyPr>
          <a:lstStyle/>
          <a:p>
            <a:r>
              <a:rPr lang="en-US" altLang="zh-CN" sz="2800" dirty="0">
                <a:latin typeface="华文新魏" panose="02010800040101010101" pitchFamily="2" charset="-122"/>
                <a:ea typeface="华文新魏" panose="02010800040101010101" pitchFamily="2" charset="-122"/>
              </a:rPr>
              <a:t>      </a:t>
            </a:r>
            <a:r>
              <a:rPr lang="en-US" altLang="zh-CN" sz="2800" dirty="0">
                <a:latin typeface="楷体" panose="02010609060101010101" pitchFamily="49" charset="-122"/>
                <a:ea typeface="楷体" panose="02010609060101010101" pitchFamily="49" charset="-122"/>
                <a:cs typeface="楷体" panose="02010609060101010101" pitchFamily="49" charset="-122"/>
              </a:rPr>
              <a:t>1976</a:t>
            </a:r>
            <a:r>
              <a:rPr lang="zh-CN" altLang="en-US" sz="2800" dirty="0">
                <a:latin typeface="楷体" panose="02010609060101010101" pitchFamily="49" charset="-122"/>
                <a:ea typeface="楷体" panose="02010609060101010101" pitchFamily="49" charset="-122"/>
                <a:cs typeface="楷体" panose="02010609060101010101" pitchFamily="49" charset="-122"/>
              </a:rPr>
              <a:t>年，中共中央政治局根据毛泽东提议，一致通过撤销邓小平职务，保留党籍，是为邓小平之“第三落”。 </a:t>
            </a:r>
            <a:r>
              <a:rPr lang="en-US" altLang="zh-CN" sz="2800" dirty="0">
                <a:latin typeface="楷体" panose="02010609060101010101" pitchFamily="49" charset="-122"/>
                <a:ea typeface="楷体" panose="02010609060101010101" pitchFamily="49" charset="-122"/>
                <a:cs typeface="楷体" panose="02010609060101010101" pitchFamily="49" charset="-122"/>
              </a:rPr>
              <a:t>1977</a:t>
            </a:r>
            <a:r>
              <a:rPr lang="zh-CN" altLang="en-US" sz="2800" dirty="0">
                <a:latin typeface="楷体" panose="02010609060101010101" pitchFamily="49" charset="-122"/>
                <a:ea typeface="楷体" panose="02010609060101010101" pitchFamily="49" charset="-122"/>
                <a:cs typeface="楷体" panose="02010609060101010101" pitchFamily="49" charset="-122"/>
              </a:rPr>
              <a:t>年</a:t>
            </a:r>
            <a:r>
              <a:rPr lang="en-US" altLang="zh-CN" sz="2800" dirty="0">
                <a:latin typeface="楷体" panose="02010609060101010101" pitchFamily="49" charset="-122"/>
                <a:ea typeface="楷体" panose="02010609060101010101" pitchFamily="49" charset="-122"/>
                <a:cs typeface="楷体" panose="02010609060101010101" pitchFamily="49" charset="-122"/>
              </a:rPr>
              <a:t>7</a:t>
            </a:r>
            <a:r>
              <a:rPr lang="zh-CN" altLang="en-US" sz="2800" dirty="0">
                <a:latin typeface="楷体" panose="02010609060101010101" pitchFamily="49" charset="-122"/>
                <a:ea typeface="楷体" panose="02010609060101010101" pitchFamily="49" charset="-122"/>
                <a:cs typeface="楷体" panose="02010609060101010101" pitchFamily="49" charset="-122"/>
              </a:rPr>
              <a:t>月中共十届三中全会恢复邓小平的党政军领导职务，是为邓小平之“第三起”。 </a:t>
            </a:r>
          </a:p>
        </p:txBody>
      </p:sp>
      <p:pic>
        <p:nvPicPr>
          <p:cNvPr id="17" name="图片 16" descr="t018d16e110143ea110.jpg"/>
          <p:cNvPicPr>
            <a:picLocks noChangeAspect="1"/>
          </p:cNvPicPr>
          <p:nvPr/>
        </p:nvPicPr>
        <p:blipFill>
          <a:blip r:embed="rId3">
            <a:clrChange>
              <a:clrFrom>
                <a:srgbClr val="F2F2F2"/>
              </a:clrFrom>
              <a:clrTo>
                <a:srgbClr val="F2F2F2">
                  <a:alpha val="0"/>
                </a:srgbClr>
              </a:clrTo>
            </a:clrChange>
          </a:blip>
          <a:srcRect t="54831" b="25094"/>
          <a:stretch>
            <a:fillRect/>
          </a:stretch>
        </p:blipFill>
        <p:spPr>
          <a:xfrm rot="10800000">
            <a:off x="-3" y="678525"/>
            <a:ext cx="12192000" cy="136072"/>
          </a:xfrm>
          <a:prstGeom prst="rect">
            <a:avLst/>
          </a:prstGeom>
        </p:spPr>
      </p:pic>
      <p:pic>
        <p:nvPicPr>
          <p:cNvPr id="18" name="图片 17" descr="624f9a79jw1eelyzwvu5xj20b408t75j.jpg"/>
          <p:cNvPicPr>
            <a:picLocks noChangeAspect="1"/>
          </p:cNvPicPr>
          <p:nvPr/>
        </p:nvPicPr>
        <p:blipFill>
          <a:blip r:embed="rId4">
            <a:clrChange>
              <a:clrFrom>
                <a:srgbClr val="FFFFFF"/>
              </a:clrFrom>
              <a:clrTo>
                <a:srgbClr val="FFFFFF">
                  <a:alpha val="0"/>
                </a:srgbClr>
              </a:clrTo>
            </a:clrChange>
          </a:blip>
          <a:stretch>
            <a:fillRect/>
          </a:stretch>
        </p:blipFill>
        <p:spPr>
          <a:xfrm>
            <a:off x="10102355" y="0"/>
            <a:ext cx="1814198" cy="775589"/>
          </a:xfrm>
          <a:prstGeom prst="rect">
            <a:avLst/>
          </a:prstGeom>
        </p:spPr>
      </p:pic>
      <p:pic>
        <p:nvPicPr>
          <p:cNvPr id="19" name="图片 18" descr="t018d16e110143ea110.jpg"/>
          <p:cNvPicPr>
            <a:picLocks noChangeAspect="1"/>
          </p:cNvPicPr>
          <p:nvPr/>
        </p:nvPicPr>
        <p:blipFill>
          <a:blip r:embed="rId3">
            <a:clrChange>
              <a:clrFrom>
                <a:srgbClr val="F2F2F2"/>
              </a:clrFrom>
              <a:clrTo>
                <a:srgbClr val="F2F2F2">
                  <a:alpha val="0"/>
                </a:srgbClr>
              </a:clrTo>
            </a:clrChange>
          </a:blip>
          <a:srcRect t="54831" b="25094"/>
          <a:stretch>
            <a:fillRect/>
          </a:stretch>
        </p:blipFill>
        <p:spPr>
          <a:xfrm rot="10800000">
            <a:off x="1" y="639517"/>
            <a:ext cx="12192000" cy="136072"/>
          </a:xfrm>
          <a:prstGeom prst="rect">
            <a:avLst/>
          </a:prstGeom>
        </p:spPr>
      </p:pic>
      <p:grpSp>
        <p:nvGrpSpPr>
          <p:cNvPr id="21" name="组合 23"/>
          <p:cNvGrpSpPr/>
          <p:nvPr/>
        </p:nvGrpSpPr>
        <p:grpSpPr>
          <a:xfrm flipH="1">
            <a:off x="8741706" y="-11817"/>
            <a:ext cx="2910760" cy="704855"/>
            <a:chOff x="0" y="-2"/>
            <a:chExt cx="1377891" cy="634701"/>
          </a:xfrm>
          <a:solidFill>
            <a:schemeClr val="bg2">
              <a:lumMod val="90000"/>
            </a:schemeClr>
          </a:solidFill>
        </p:grpSpPr>
        <p:sp>
          <p:nvSpPr>
            <p:cNvPr id="22" name="直角三角形 21"/>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23" name="矩形 22"/>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24" name="直接连接符 23"/>
          <p:cNvCxnSpPr/>
          <p:nvPr/>
        </p:nvCxnSpPr>
        <p:spPr>
          <a:xfrm>
            <a:off x="1009204" y="247444"/>
            <a:ext cx="0" cy="249464"/>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nvGrpSpPr>
          <p:cNvPr id="26" name="组合 66"/>
          <p:cNvGrpSpPr/>
          <p:nvPr/>
        </p:nvGrpSpPr>
        <p:grpSpPr>
          <a:xfrm flipH="1">
            <a:off x="9286973" y="-11817"/>
            <a:ext cx="2910760" cy="704855"/>
            <a:chOff x="0" y="-2"/>
            <a:chExt cx="1377891" cy="634701"/>
          </a:xfrm>
          <a:solidFill>
            <a:schemeClr val="bg2">
              <a:lumMod val="90000"/>
            </a:schemeClr>
          </a:solidFill>
        </p:grpSpPr>
        <p:sp>
          <p:nvSpPr>
            <p:cNvPr id="27" name="直角三角形 2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28" name="矩形 2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33" name="矩形 32"/>
          <p:cNvSpPr/>
          <p:nvPr/>
        </p:nvSpPr>
        <p:spPr bwMode="auto">
          <a:xfrm flipV="1">
            <a:off x="1" y="6855303"/>
            <a:ext cx="12192000"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36" name="TextBox 35"/>
          <p:cNvSpPr txBox="1"/>
          <p:nvPr/>
        </p:nvSpPr>
        <p:spPr>
          <a:xfrm>
            <a:off x="4206210" y="911661"/>
            <a:ext cx="2954655" cy="923330"/>
          </a:xfrm>
          <a:prstGeom prst="rect">
            <a:avLst/>
          </a:prstGeom>
          <a:noFill/>
        </p:spPr>
        <p:txBody>
          <a:bodyPr wrap="none" rtlCol="0">
            <a:spAutoFit/>
          </a:bodyPr>
          <a:lstStyle/>
          <a:p>
            <a:r>
              <a:rPr lang="zh-CN" altLang="en-US" sz="5400" b="1" dirty="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三起三落</a:t>
            </a:r>
          </a:p>
        </p:txBody>
      </p:sp>
      <p:pic>
        <p:nvPicPr>
          <p:cNvPr id="37" name="图片 36" descr="QQ截图20180326234308.png"/>
          <p:cNvPicPr>
            <a:picLocks noChangeAspect="1"/>
          </p:cNvPicPr>
          <p:nvPr/>
        </p:nvPicPr>
        <p:blipFill>
          <a:blip r:embed="rId5">
            <a:clrChange>
              <a:clrFrom>
                <a:srgbClr val="FEFEFE"/>
              </a:clrFrom>
              <a:clrTo>
                <a:srgbClr val="FEFEFE">
                  <a:alpha val="0"/>
                </a:srgbClr>
              </a:clrTo>
            </a:clrChange>
          </a:blip>
          <a:stretch>
            <a:fillRect/>
          </a:stretch>
        </p:blipFill>
        <p:spPr>
          <a:xfrm>
            <a:off x="10530717" y="775589"/>
            <a:ext cx="1763794" cy="1965218"/>
          </a:xfrm>
          <a:prstGeom prst="rect">
            <a:avLst/>
          </a:prstGeom>
        </p:spPr>
      </p:pic>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1"/>
            <a:ext cx="2198424" cy="904179"/>
          </a:xfrm>
          <a:prstGeom prst="rect">
            <a:avLst/>
          </a:prstGeom>
        </p:spPr>
      </p:pic>
      <p:pic>
        <p:nvPicPr>
          <p:cNvPr id="35" name="图片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64" y="5849008"/>
            <a:ext cx="1365182" cy="822480"/>
          </a:xfrm>
          <a:prstGeom prst="rect">
            <a:avLst/>
          </a:prstGeom>
        </p:spPr>
      </p:pic>
      <p:pic>
        <p:nvPicPr>
          <p:cNvPr id="38" name="图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42" name="Freeform 29"/>
          <p:cNvSpPr/>
          <p:nvPr/>
        </p:nvSpPr>
        <p:spPr bwMode="auto">
          <a:xfrm>
            <a:off x="1839502" y="146990"/>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43" name="矩形 42"/>
          <p:cNvSpPr/>
          <p:nvPr/>
        </p:nvSpPr>
        <p:spPr>
          <a:xfrm>
            <a:off x="2293160" y="76327"/>
            <a:ext cx="7967562" cy="629921"/>
          </a:xfrm>
          <a:prstGeom prst="rect">
            <a:avLst/>
          </a:prstGeom>
          <a:solidFill>
            <a:srgbClr val="C000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541089" y="93819"/>
            <a:ext cx="5732054" cy="523220"/>
          </a:xfrm>
          <a:prstGeom prst="rect">
            <a:avLst/>
          </a:prstGeom>
        </p:spPr>
        <p:txBody>
          <a:bodyPr wrap="square">
            <a:spAutoFit/>
          </a:bodyPr>
          <a:lstStyle/>
          <a:p>
            <a:r>
              <a:rPr lang="zh-CN" altLang="en-US" sz="2800" b="1" dirty="0">
                <a:solidFill>
                  <a:schemeClr val="bg1"/>
                </a:solidFill>
                <a:latin typeface="华文中宋" panose="02010600040101010101" charset="-122"/>
                <a:ea typeface="华文中宋" panose="02010600040101010101" charset="-122"/>
              </a:rPr>
              <a:t>在黑暗中酝酿十一届三中全会</a:t>
            </a:r>
          </a:p>
        </p:txBody>
      </p:sp>
      <p:sp>
        <p:nvSpPr>
          <p:cNvPr id="2"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3"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4"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5"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6"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0"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5"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孙中山彩"/>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159" y="85179"/>
            <a:ext cx="1786279" cy="2333141"/>
          </a:xfrm>
          <a:prstGeom prst="ellipse">
            <a:avLst/>
          </a:prstGeom>
          <a:noFill/>
          <a:ln w="76200" cmpd="tri">
            <a:solidFill>
              <a:srgbClr val="9933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p:nvSpPr>
        <p:spPr bwMode="auto">
          <a:xfrm>
            <a:off x="3237767" y="439628"/>
            <a:ext cx="838200" cy="197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255" b="0" dirty="0">
                <a:ea typeface="隶书" pitchFamily="49" charset="-122"/>
              </a:rPr>
              <a:t>孙中山</a:t>
            </a:r>
          </a:p>
        </p:txBody>
      </p:sp>
      <p:sp>
        <p:nvSpPr>
          <p:cNvPr id="7" name="Text Box 8"/>
          <p:cNvSpPr txBox="1">
            <a:spLocks noChangeArrowheads="1"/>
          </p:cNvSpPr>
          <p:nvPr/>
        </p:nvSpPr>
        <p:spPr bwMode="auto">
          <a:xfrm>
            <a:off x="7496810" y="439420"/>
            <a:ext cx="838200" cy="175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255" b="0" dirty="0">
                <a:ea typeface="隶书" pitchFamily="49" charset="-122"/>
              </a:rPr>
              <a:t>毛泽东</a:t>
            </a:r>
          </a:p>
        </p:txBody>
      </p:sp>
      <p:pic>
        <p:nvPicPr>
          <p:cNvPr id="8" name="Picture 9" descr="imgCA70QCP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4110" y="67310"/>
            <a:ext cx="1833880" cy="235077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untitled"/>
          <p:cNvPicPr>
            <a:picLocks noChangeAspect="1" noChangeArrowheads="1"/>
          </p:cNvPicPr>
          <p:nvPr/>
        </p:nvPicPr>
        <p:blipFill>
          <a:blip r:embed="rId4" cstate="print">
            <a:extLst>
              <a:ext uri="{28A0092B-C50C-407E-A947-70E740481C1C}">
                <a14:useLocalDpi xmlns:a14="http://schemas.microsoft.com/office/drawing/2010/main" val="0"/>
              </a:ext>
            </a:extLst>
          </a:blip>
          <a:srcRect l="5292" t="17134" r="6047" b="17134"/>
          <a:stretch>
            <a:fillRect/>
          </a:stretch>
        </p:blipFill>
        <p:spPr bwMode="auto">
          <a:xfrm>
            <a:off x="9250680" y="0"/>
            <a:ext cx="2941955" cy="193167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360045" y="2948940"/>
            <a:ext cx="3596640" cy="2694305"/>
          </a:xfrm>
          <a:prstGeom prst="rect">
            <a:avLst/>
          </a:prstGeom>
          <a:noFill/>
        </p:spPr>
        <p:txBody>
          <a:bodyPr wrap="square" rtlCol="0">
            <a:spAutoFit/>
          </a:bodyPr>
          <a:lstStyle/>
          <a:p>
            <a:pPr algn="just" fontAlgn="auto">
              <a:lnSpc>
                <a:spcPts val="4060"/>
              </a:lnSpc>
            </a:pPr>
            <a:r>
              <a:rPr lang="zh-CN" altLang="en-US" sz="2800" b="1">
                <a:latin typeface="楷体" panose="02010609060101010101" pitchFamily="49" charset="-122"/>
                <a:ea typeface="楷体" panose="02010609060101010101" pitchFamily="49" charset="-122"/>
              </a:rPr>
              <a:t>领导辛亥革命，推翻了清朝的封建统治，结束了两千多年的封建帝制，建立了资产阶级共和国。</a:t>
            </a:r>
          </a:p>
        </p:txBody>
      </p:sp>
      <p:sp>
        <p:nvSpPr>
          <p:cNvPr id="16" name="文本框 15"/>
          <p:cNvSpPr txBox="1"/>
          <p:nvPr/>
        </p:nvSpPr>
        <p:spPr>
          <a:xfrm>
            <a:off x="9985375" y="1931035"/>
            <a:ext cx="1958975" cy="746760"/>
          </a:xfrm>
          <a:prstGeom prst="rect">
            <a:avLst/>
          </a:prstGeom>
          <a:noFill/>
        </p:spPr>
        <p:txBody>
          <a:bodyPr wrap="square" rtlCol="0">
            <a:spAutoFit/>
          </a:bodyPr>
          <a:lstStyle/>
          <a:p>
            <a:r>
              <a:rPr lang="zh-CN" altLang="en-US" sz="4255" dirty="0">
                <a:latin typeface="Arial" panose="020B0604020202020204" pitchFamily="34" charset="0"/>
                <a:ea typeface="隶书" pitchFamily="49" charset="-122"/>
              </a:rPr>
              <a:t>邓小平</a:t>
            </a:r>
          </a:p>
        </p:txBody>
      </p:sp>
      <p:sp>
        <p:nvSpPr>
          <p:cNvPr id="32"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3"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5"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6"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7"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8"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0"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1"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2"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3" name="文本框 42"/>
          <p:cNvSpPr txBox="1"/>
          <p:nvPr/>
        </p:nvSpPr>
        <p:spPr>
          <a:xfrm>
            <a:off x="4503420" y="3060065"/>
            <a:ext cx="3698240" cy="1814830"/>
          </a:xfrm>
          <a:prstGeom prst="rect">
            <a:avLst/>
          </a:prstGeom>
          <a:noFill/>
        </p:spPr>
        <p:txBody>
          <a:bodyPr wrap="square" rtlCol="0">
            <a:spAutoFit/>
          </a:bodyPr>
          <a:lstStyle/>
          <a:p>
            <a:r>
              <a:rPr lang="zh-CN" altLang="en-US" sz="2800" b="1">
                <a:latin typeface="楷体" panose="02010609060101010101" pitchFamily="49" charset="-122"/>
                <a:ea typeface="楷体" panose="02010609060101010101" pitchFamily="49" charset="-122"/>
              </a:rPr>
              <a:t>建立中华人名共和国，建立社会主义制度，结束了我国半殖民地半封建社会的历史</a:t>
            </a:r>
          </a:p>
        </p:txBody>
      </p:sp>
      <p:sp>
        <p:nvSpPr>
          <p:cNvPr id="44" name="文本框 43"/>
          <p:cNvSpPr txBox="1"/>
          <p:nvPr/>
        </p:nvSpPr>
        <p:spPr>
          <a:xfrm>
            <a:off x="8954770" y="3180080"/>
            <a:ext cx="3339465" cy="2245360"/>
          </a:xfrm>
          <a:prstGeom prst="rect">
            <a:avLst/>
          </a:prstGeom>
          <a:noFill/>
        </p:spPr>
        <p:txBody>
          <a:bodyPr wrap="square" rtlCol="0">
            <a:spAutoFit/>
          </a:bodyPr>
          <a:lstStyle/>
          <a:p>
            <a:r>
              <a:rPr lang="zh-CN" altLang="en-US" sz="2800" b="1">
                <a:latin typeface="楷体" panose="02010609060101010101" pitchFamily="49" charset="-122"/>
                <a:ea typeface="楷体" panose="02010609060101010101" pitchFamily="49" charset="-122"/>
              </a:rPr>
              <a:t>召开十一届三中全会，实行改革开放，中国开始进入社会主义现代化建设建设新时期</a:t>
            </a: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235383" y="305118"/>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121" y="5849008"/>
            <a:ext cx="1365182" cy="822480"/>
          </a:xfrm>
          <a:prstGeom prst="rect">
            <a:avLst/>
          </a:prstGeom>
        </p:spPr>
      </p:pic>
      <p:sp>
        <p:nvSpPr>
          <p:cNvPr id="2" name="流程图: 可选过程 1"/>
          <p:cNvSpPr/>
          <p:nvPr/>
        </p:nvSpPr>
        <p:spPr>
          <a:xfrm>
            <a:off x="367030" y="3001039"/>
            <a:ext cx="5207635" cy="3439738"/>
          </a:xfrm>
          <a:prstGeom prst="flowChartAlternateProcess">
            <a:avLst/>
          </a:prstGeom>
          <a:gradFill>
            <a:gsLst>
              <a:gs pos="0">
                <a:srgbClr val="FECF40"/>
              </a:gs>
              <a:gs pos="100000">
                <a:srgbClr val="846C21"/>
              </a:gs>
            </a:gsLst>
            <a:lin ang="5400000" scaled="0"/>
          </a:gra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1" hangingPunct="0">
              <a:lnSpc>
                <a:spcPct val="100000"/>
              </a:lnSpc>
              <a:spcBef>
                <a:spcPts val="0"/>
              </a:spcBef>
              <a:spcAft>
                <a:spcPts val="0"/>
              </a:spcAft>
              <a:buClrTx/>
              <a:buSzTx/>
              <a:buFontTx/>
              <a:buNone/>
            </a:pPr>
            <a:r>
              <a:rPr lang="zh-CN" altLang="en-US" sz="2800" b="1" dirty="0">
                <a:latin typeface="方正粗黑宋简体" panose="02000000000000000000" charset="-122"/>
                <a:ea typeface="方正粗黑宋简体" panose="02000000000000000000" charset="-122"/>
                <a:cs typeface="方正粗黑宋简体" panose="02000000000000000000" charset="-122"/>
                <a:sym typeface="+mn-ea"/>
              </a:rPr>
              <a:t>　 </a:t>
            </a:r>
            <a:r>
              <a:rPr lang="en-US" altLang="zh-CN" sz="2800" b="1" dirty="0">
                <a:solidFill>
                  <a:srgbClr val="000000"/>
                </a:solidFill>
                <a:latin typeface="方正粗黑宋简体" panose="02000000000000000000" charset="-122"/>
                <a:ea typeface="方正粗黑宋简体" panose="02000000000000000000" charset="-122"/>
                <a:cs typeface="方正粗黑宋简体" panose="02000000000000000000" charset="-122"/>
                <a:sym typeface="+mn-ea"/>
              </a:rPr>
              <a:t>①</a:t>
            </a: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sym typeface="+mn-ea"/>
              </a:rPr>
              <a:t>十一届三中全会是建国以来党的历史上具有深远意义的</a:t>
            </a:r>
            <a:r>
              <a:rPr lang="zh-CN" altLang="en-US" sz="2800" b="1"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伟大转折，开启了我国改革开放历史新时期</a:t>
            </a:r>
            <a:r>
              <a:rPr lang="zh-CN" altLang="en-US" sz="2800" b="1" dirty="0">
                <a:latin typeface="方正粗黑宋简体" panose="02000000000000000000" charset="-122"/>
                <a:ea typeface="方正粗黑宋简体" panose="02000000000000000000" charset="-122"/>
                <a:cs typeface="方正粗黑宋简体" panose="02000000000000000000" charset="-122"/>
                <a:sym typeface="+mn-ea"/>
              </a:rPr>
              <a:t>．</a:t>
            </a:r>
            <a:endParaRPr lang="zh-CN" altLang="en-US" sz="2800" b="1" dirty="0">
              <a:latin typeface="方正粗黑宋简体" panose="02000000000000000000" charset="-122"/>
              <a:ea typeface="方正粗黑宋简体" panose="02000000000000000000" charset="-122"/>
              <a:cs typeface="方正粗黑宋简体" panose="02000000000000000000" charset="-122"/>
            </a:endParaRPr>
          </a:p>
          <a:p>
            <a:pPr marL="0" marR="0" indent="0" algn="l" defTabSz="914400" rtl="0" fontAlgn="auto" latinLnBrk="1" hangingPunct="0">
              <a:lnSpc>
                <a:spcPct val="100000"/>
              </a:lnSpc>
              <a:spcBef>
                <a:spcPts val="0"/>
              </a:spcBef>
              <a:spcAft>
                <a:spcPts val="0"/>
              </a:spcAft>
              <a:buClrTx/>
              <a:buSzTx/>
              <a:buFontTx/>
              <a:buNone/>
            </a:pPr>
            <a:r>
              <a:rPr lang="zh-CN" altLang="en-US" sz="2800" b="1" dirty="0">
                <a:latin typeface="方正粗黑宋简体" panose="02000000000000000000" charset="-122"/>
                <a:ea typeface="方正粗黑宋简体" panose="02000000000000000000" charset="-122"/>
                <a:cs typeface="方正粗黑宋简体" panose="02000000000000000000" charset="-122"/>
                <a:sym typeface="+mn-ea"/>
              </a:rPr>
              <a:t>　</a:t>
            </a:r>
            <a:r>
              <a:rPr lang="en-US" altLang="zh-CN" sz="2800" b="1" dirty="0">
                <a:solidFill>
                  <a:srgbClr val="000000"/>
                </a:solidFill>
                <a:latin typeface="方正粗黑宋简体" panose="02000000000000000000" charset="-122"/>
                <a:ea typeface="方正粗黑宋简体" panose="02000000000000000000" charset="-122"/>
                <a:cs typeface="方正粗黑宋简体" panose="02000000000000000000" charset="-122"/>
                <a:sym typeface="+mn-ea"/>
              </a:rPr>
              <a:t>②</a:t>
            </a: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sym typeface="+mn-ea"/>
              </a:rPr>
              <a:t>中共十一届三中全会后，中国共产党在思想、政治、组织等方面进行全面拨乱反正</a:t>
            </a:r>
            <a:r>
              <a:rPr lang="zh-CN" altLang="en-US" sz="2800" b="1" dirty="0">
                <a:latin typeface="方正粗黑宋简体" panose="02000000000000000000" charset="-122"/>
                <a:ea typeface="方正粗黑宋简体" panose="02000000000000000000" charset="-122"/>
                <a:cs typeface="方正粗黑宋简体" panose="02000000000000000000" charset="-122"/>
                <a:sym typeface="+mn-ea"/>
              </a:rPr>
              <a:t>．</a:t>
            </a:r>
            <a:endParaRPr kumimoji="0" lang="zh-CN" altLang="en-US" sz="2800" b="0" i="0" u="none" strike="noStrike" cap="none" spc="0" normalizeH="0" baseline="0">
              <a:ln>
                <a:noFill/>
              </a:ln>
              <a:solidFill>
                <a:srgbClr val="000000"/>
              </a:solidFill>
              <a:effectLst/>
              <a:uFillTx/>
              <a:latin typeface="方正粗黑宋简体" panose="02000000000000000000" charset="-122"/>
              <a:ea typeface="方正粗黑宋简体" panose="02000000000000000000" charset="-122"/>
              <a:cs typeface="方正粗黑宋简体" panose="02000000000000000000" charset="-122"/>
              <a:sym typeface="微软雅黑" panose="020B0503020204020204" pitchFamily="34" charset="-122"/>
            </a:endParaRPr>
          </a:p>
        </p:txBody>
      </p:sp>
      <p:sp>
        <p:nvSpPr>
          <p:cNvPr id="3" name="流程图: 终止 2"/>
          <p:cNvSpPr/>
          <p:nvPr/>
        </p:nvSpPr>
        <p:spPr>
          <a:xfrm>
            <a:off x="1533525" y="1674179"/>
            <a:ext cx="2402840" cy="911222"/>
          </a:xfrm>
          <a:prstGeom prst="flowChartTerminator">
            <a:avLst/>
          </a:prstGeom>
          <a:gradFill>
            <a:gsLst>
              <a:gs pos="0">
                <a:srgbClr val="007BD3"/>
              </a:gs>
              <a:gs pos="100000">
                <a:srgbClr val="034373"/>
              </a:gs>
            </a:gsLst>
            <a:lin ang="5400000" scaled="0"/>
          </a:gra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1" hangingPunct="0">
              <a:lnSpc>
                <a:spcPct val="100000"/>
              </a:lnSpc>
              <a:spcBef>
                <a:spcPts val="0"/>
              </a:spcBef>
              <a:spcAft>
                <a:spcPts val="0"/>
              </a:spcAft>
              <a:buClrTx/>
              <a:buSzTx/>
              <a:buFontTx/>
              <a:buNone/>
            </a:pPr>
            <a:r>
              <a:rPr lang="zh-CN" altLang="en-US" sz="3600" b="1" dirty="0">
                <a:solidFill>
                  <a:schemeClr val="tx1"/>
                </a:solidFill>
                <a:latin typeface="方正粗黑宋简体" panose="02000000000000000000" charset="-122"/>
                <a:ea typeface="方正粗黑宋简体" panose="02000000000000000000" charset="-122"/>
                <a:sym typeface="+mn-ea"/>
              </a:rPr>
              <a:t>历史意义</a:t>
            </a:r>
            <a:endParaRPr kumimoji="0" lang="zh-CN" altLang="en-US" sz="3600" b="1" i="0" u="none" strike="noStrike" cap="none" spc="0" normalizeH="0" baseline="0" dirty="0">
              <a:ln>
                <a:noFill/>
              </a:ln>
              <a:solidFill>
                <a:schemeClr val="tx1"/>
              </a:solidFill>
              <a:effectLst/>
              <a:uFillTx/>
              <a:latin typeface="方正粗黑宋简体" panose="02000000000000000000" charset="-122"/>
              <a:ea typeface="方正粗黑宋简体" panose="02000000000000000000" charset="-122"/>
              <a:cs typeface="微软雅黑" panose="020B0503020204020204" pitchFamily="34" charset="-122"/>
              <a:sym typeface="+mn-ea"/>
            </a:endParaRPr>
          </a:p>
        </p:txBody>
      </p:sp>
      <p:pic>
        <p:nvPicPr>
          <p:cNvPr id="25" name="图片 24"/>
          <p:cNvPicPr>
            <a:picLocks noChangeAspect="1"/>
          </p:cNvPicPr>
          <p:nvPr/>
        </p:nvPicPr>
        <p:blipFill rotWithShape="1">
          <a:blip r:embed="rId6" cstate="print">
            <a:extLst>
              <a:ext uri="{28A0092B-C50C-407E-A947-70E740481C1C}">
                <a14:useLocalDpi xmlns:a14="http://schemas.microsoft.com/office/drawing/2010/main" val="0"/>
              </a:ext>
            </a:extLst>
          </a:blip>
          <a:srcRect l="24814" r="34240" b="25049"/>
          <a:stretch>
            <a:fillRect/>
          </a:stretch>
        </p:blipFill>
        <p:spPr>
          <a:xfrm>
            <a:off x="6306185" y="928370"/>
            <a:ext cx="5651500" cy="5864225"/>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pic>
        <p:nvPicPr>
          <p:cNvPr id="40" name="图片 39" descr="2016811470013248762_0.jpg"/>
          <p:cNvPicPr>
            <a:picLocks noChangeAspect="1"/>
          </p:cNvPicPr>
          <p:nvPr/>
        </p:nvPicPr>
        <p:blipFill>
          <a:blip r:embed="rId7"/>
          <a:stretch>
            <a:fillRect/>
          </a:stretch>
        </p:blipFill>
        <p:spPr>
          <a:xfrm>
            <a:off x="6385555" y="2770802"/>
            <a:ext cx="5572164" cy="3900515"/>
          </a:xfrm>
          <a:prstGeom prst="rect">
            <a:avLst/>
          </a:prstGeom>
          <a:ln>
            <a:noFill/>
          </a:ln>
          <a:effectLst>
            <a:outerShdw blurRad="292100" dist="139700" dir="2700000" algn="tl" rotWithShape="0">
              <a:srgbClr val="333333">
                <a:alpha val="65000"/>
              </a:srgbClr>
            </a:outerShdw>
          </a:effectLst>
        </p:spPr>
      </p:pic>
      <p:pic>
        <p:nvPicPr>
          <p:cNvPr id="39" name="图片 38" descr="1c6f6506c5d50f5eefac01.jpg"/>
          <p:cNvPicPr>
            <a:picLocks noChangeAspect="1"/>
          </p:cNvPicPr>
          <p:nvPr/>
        </p:nvPicPr>
        <p:blipFill>
          <a:blip r:embed="rId8">
            <a:clrChange>
              <a:clrFrom>
                <a:srgbClr val="FFFEFF"/>
              </a:clrFrom>
              <a:clrTo>
                <a:srgbClr val="FFFEFF">
                  <a:alpha val="0"/>
                </a:srgbClr>
              </a:clrTo>
            </a:clrChange>
          </a:blip>
          <a:srcRect b="91000"/>
          <a:stretch>
            <a:fillRect/>
          </a:stretch>
        </p:blipFill>
        <p:spPr>
          <a:xfrm>
            <a:off x="6602408" y="1380477"/>
            <a:ext cx="3556000" cy="571504"/>
          </a:xfrm>
          <a:prstGeom prst="rect">
            <a:avLst/>
          </a:prstGeom>
        </p:spPr>
      </p:pic>
      <p:pic>
        <p:nvPicPr>
          <p:cNvPr id="37" name="图片 36" descr="W020100729493235809539.jpg"/>
          <p:cNvPicPr>
            <a:picLocks noChangeAspect="1"/>
          </p:cNvPicPr>
          <p:nvPr/>
        </p:nvPicPr>
        <p:blipFill>
          <a:blip r:embed="rId9">
            <a:clrChange>
              <a:clrFrom>
                <a:srgbClr val="FFFFFF"/>
              </a:clrFrom>
              <a:clrTo>
                <a:srgbClr val="FFFFFF">
                  <a:alpha val="0"/>
                </a:srgbClr>
              </a:clrTo>
            </a:clrChange>
          </a:blip>
          <a:stretch>
            <a:fillRect/>
          </a:stretch>
        </p:blipFill>
        <p:spPr>
          <a:xfrm>
            <a:off x="10295594" y="942323"/>
            <a:ext cx="1654101" cy="1643074"/>
          </a:xfrm>
          <a:prstGeom prst="rect">
            <a:avLst/>
          </a:prstGeom>
        </p:spPr>
      </p:pic>
      <p:sp>
        <p:nvSpPr>
          <p:cNvPr id="4" name="文本框 3"/>
          <p:cNvSpPr txBox="1"/>
          <p:nvPr/>
        </p:nvSpPr>
        <p:spPr>
          <a:xfrm>
            <a:off x="521335" y="673735"/>
            <a:ext cx="3756660" cy="706755"/>
          </a:xfrm>
          <a:prstGeom prst="rect">
            <a:avLst/>
          </a:prstGeom>
          <a:noFill/>
        </p:spPr>
        <p:txBody>
          <a:bodyPr wrap="none" rtlCol="0" anchor="t">
            <a:spAutoFit/>
          </a:bodyPr>
          <a:lstStyle/>
          <a:p>
            <a:r>
              <a:rPr lang="zh-CN" altLang="en-US" sz="4000" b="1">
                <a:solidFill>
                  <a:srgbClr val="FF0000"/>
                </a:solidFill>
                <a:latin typeface="楷体" panose="02010609060101010101" pitchFamily="49" charset="-122"/>
                <a:ea typeface="楷体" panose="02010609060101010101" pitchFamily="49" charset="-122"/>
                <a:sym typeface="+mn-ea"/>
              </a:rPr>
              <a:t>拨云见日定国是</a:t>
            </a:r>
            <a:endParaRPr lang="zh-CN" altLang="en-US" sz="4000"/>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63087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7121" y="5849008"/>
            <a:ext cx="1365182" cy="822480"/>
          </a:xfrm>
          <a:prstGeom prst="rect">
            <a:avLst/>
          </a:prstGeom>
        </p:spPr>
      </p:pic>
      <p:sp>
        <p:nvSpPr>
          <p:cNvPr id="2" name="文本框 1"/>
          <p:cNvSpPr txBox="1"/>
          <p:nvPr/>
        </p:nvSpPr>
        <p:spPr>
          <a:xfrm>
            <a:off x="173355" y="904240"/>
            <a:ext cx="4018915" cy="706755"/>
          </a:xfrm>
          <a:prstGeom prst="rect">
            <a:avLst/>
          </a:prstGeom>
          <a:noFill/>
        </p:spPr>
        <p:txBody>
          <a:bodyPr wrap="square" rtlCol="0" anchor="t">
            <a:spAutoFit/>
          </a:bodyPr>
          <a:lstStyle/>
          <a:p>
            <a:r>
              <a:rPr lang="zh-CN" altLang="en-US" sz="4000" b="1">
                <a:solidFill>
                  <a:srgbClr val="FF0000"/>
                </a:solidFill>
                <a:latin typeface="楷体" panose="02010609060101010101" pitchFamily="49" charset="-122"/>
                <a:ea typeface="楷体" panose="02010609060101010101" pitchFamily="49" charset="-122"/>
                <a:sym typeface="+mn-ea"/>
              </a:rPr>
              <a:t>春回大地暖神州</a:t>
            </a:r>
            <a:endParaRPr lang="zh-CN" altLang="en-US" sz="4000"/>
          </a:p>
        </p:txBody>
      </p:sp>
      <p:sp>
        <p:nvSpPr>
          <p:cNvPr id="13" name="文本框 12"/>
          <p:cNvSpPr txBox="1"/>
          <p:nvPr/>
        </p:nvSpPr>
        <p:spPr>
          <a:xfrm>
            <a:off x="4558665" y="996315"/>
            <a:ext cx="3074670" cy="521970"/>
          </a:xfrm>
          <a:prstGeom prst="rect">
            <a:avLst/>
          </a:prstGeom>
          <a:noFill/>
        </p:spPr>
        <p:txBody>
          <a:bodyPr wrap="square" rtlCol="0">
            <a:spAutoFit/>
          </a:bodyPr>
          <a:lstStyle/>
          <a:p>
            <a:r>
              <a:rPr lang="zh-CN" altLang="en-US" sz="28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拨乱反正</a:t>
            </a:r>
          </a:p>
        </p:txBody>
      </p:sp>
      <p:sp>
        <p:nvSpPr>
          <p:cNvPr id="3" name="矩形 2"/>
          <p:cNvSpPr/>
          <p:nvPr/>
        </p:nvSpPr>
        <p:spPr>
          <a:xfrm>
            <a:off x="173453" y="1759352"/>
            <a:ext cx="999490" cy="583565"/>
          </a:xfrm>
          <a:prstGeom prst="rect">
            <a:avLst/>
          </a:prstGeom>
        </p:spPr>
        <p:txBody>
          <a:bodyPr wrap="none">
            <a:spAutoFit/>
          </a:bodyPr>
          <a:lstStyle/>
          <a:p>
            <a:r>
              <a:rPr lang="zh-CN" altLang="en-US" sz="3200" b="1" dirty="0">
                <a:solidFill>
                  <a:srgbClr val="FF0000"/>
                </a:solidFill>
                <a:latin typeface="楷体" panose="02010609060101010101" pitchFamily="49" charset="-122"/>
                <a:ea typeface="楷体" panose="02010609060101010101" pitchFamily="49" charset="-122"/>
              </a:rPr>
              <a:t>表现</a:t>
            </a:r>
          </a:p>
        </p:txBody>
      </p:sp>
      <p:pic>
        <p:nvPicPr>
          <p:cNvPr id="25" name="图片 24"/>
          <p:cNvPicPr>
            <a:picLocks noChangeAspect="1"/>
          </p:cNvPicPr>
          <p:nvPr/>
        </p:nvPicPr>
        <p:blipFill rotWithShape="1">
          <a:blip r:embed="rId6" cstate="print">
            <a:extLst>
              <a:ext uri="{28A0092B-C50C-407E-A947-70E740481C1C}">
                <a14:useLocalDpi xmlns:a14="http://schemas.microsoft.com/office/drawing/2010/main" val="0"/>
              </a:ext>
            </a:extLst>
          </a:blip>
          <a:srcRect l="24814" r="34240" b="25049"/>
          <a:stretch>
            <a:fillRect/>
          </a:stretch>
        </p:blipFill>
        <p:spPr>
          <a:xfrm>
            <a:off x="5820053" y="1885303"/>
            <a:ext cx="6286544" cy="4929222"/>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pic>
        <p:nvPicPr>
          <p:cNvPr id="41" name="图片 40" descr="NS00006105.jpg"/>
          <p:cNvPicPr>
            <a:picLocks noChangeAspect="1"/>
          </p:cNvPicPr>
          <p:nvPr/>
        </p:nvPicPr>
        <p:blipFill>
          <a:blip r:embed="rId7"/>
          <a:srcRect l="1689" t="3425" r="1030"/>
          <a:stretch>
            <a:fillRect/>
          </a:stretch>
        </p:blipFill>
        <p:spPr>
          <a:xfrm>
            <a:off x="6057227" y="1885304"/>
            <a:ext cx="2872738" cy="2000264"/>
          </a:xfrm>
          <a:prstGeom prst="rect">
            <a:avLst/>
          </a:prstGeom>
          <a:ln>
            <a:noFill/>
          </a:ln>
          <a:effectLst>
            <a:outerShdw blurRad="292100" dist="139700" dir="2700000" algn="tl" rotWithShape="0">
              <a:srgbClr val="333333">
                <a:alpha val="65000"/>
              </a:srgbClr>
            </a:outerShdw>
          </a:effectLst>
        </p:spPr>
      </p:pic>
      <p:pic>
        <p:nvPicPr>
          <p:cNvPr id="35" name="图片 34" descr="443d6034g6f575a199d3c.jpg"/>
          <p:cNvPicPr>
            <a:picLocks noChangeAspect="1"/>
          </p:cNvPicPr>
          <p:nvPr/>
        </p:nvPicPr>
        <p:blipFill>
          <a:blip r:embed="rId8"/>
          <a:stretch>
            <a:fillRect/>
          </a:stretch>
        </p:blipFill>
        <p:spPr>
          <a:xfrm>
            <a:off x="5819737" y="4148120"/>
            <a:ext cx="2928958" cy="2523529"/>
          </a:xfrm>
          <a:prstGeom prst="rect">
            <a:avLst/>
          </a:prstGeom>
          <a:ln>
            <a:noFill/>
          </a:ln>
          <a:effectLst>
            <a:outerShdw blurRad="292100" dist="139700" dir="2700000" algn="tl" rotWithShape="0">
              <a:srgbClr val="333333">
                <a:alpha val="65000"/>
              </a:srgbClr>
            </a:outerShdw>
          </a:effectLst>
        </p:spPr>
      </p:pic>
      <p:pic>
        <p:nvPicPr>
          <p:cNvPr id="4" name="图片 3" descr="t01eed1a422b242cba0.jpg"/>
          <p:cNvPicPr>
            <a:picLocks noChangeAspect="1"/>
          </p:cNvPicPr>
          <p:nvPr/>
        </p:nvPicPr>
        <p:blipFill>
          <a:blip r:embed="rId9"/>
          <a:srcRect r="24479"/>
          <a:stretch>
            <a:fillRect/>
          </a:stretch>
        </p:blipFill>
        <p:spPr>
          <a:xfrm>
            <a:off x="9056370" y="2027555"/>
            <a:ext cx="3035935" cy="4643755"/>
          </a:xfrm>
          <a:prstGeom prst="rect">
            <a:avLst/>
          </a:prstGeom>
          <a:ln>
            <a:noFill/>
          </a:ln>
          <a:effectLst>
            <a:outerShdw blurRad="292100" dist="139700" dir="2700000" algn="tl" rotWithShape="0">
              <a:srgbClr val="333333">
                <a:alpha val="65000"/>
              </a:srgbClr>
            </a:outerShdw>
          </a:effectLst>
        </p:spPr>
      </p:pic>
      <p:sp>
        <p:nvSpPr>
          <p:cNvPr id="27" name="Rectangle 1056"/>
          <p:cNvSpPr>
            <a:spLocks noChangeArrowheads="1"/>
          </p:cNvSpPr>
          <p:nvPr/>
        </p:nvSpPr>
        <p:spPr bwMode="auto">
          <a:xfrm>
            <a:off x="1172845" y="1759585"/>
            <a:ext cx="4609465" cy="1198880"/>
          </a:xfrm>
          <a:prstGeom prst="rect">
            <a:avLst/>
          </a:prstGeom>
          <a:noFill/>
          <a:ln w="9525">
            <a:noFill/>
            <a:miter lim="800000"/>
          </a:ln>
          <a:effectLst/>
        </p:spPr>
        <p:txBody>
          <a:bodyPr wrap="square" anchor="ctr">
            <a:spAutoFit/>
          </a:bodyPr>
          <a:lstStyle/>
          <a:p>
            <a:r>
              <a:rPr lang="en-US" altLang="zh-CN" sz="3600" b="1" dirty="0">
                <a:latin typeface="楷体" panose="02010609060101010101" pitchFamily="49" charset="-122"/>
                <a:ea typeface="楷体" panose="02010609060101010101" pitchFamily="49" charset="-122"/>
              </a:rPr>
              <a:t>①</a:t>
            </a:r>
            <a:r>
              <a:rPr lang="zh-CN" altLang="en-US" sz="3600" b="1" dirty="0">
                <a:latin typeface="楷体" panose="02010609060101010101" pitchFamily="49" charset="-122"/>
                <a:ea typeface="楷体" panose="02010609060101010101" pitchFamily="49" charset="-122"/>
              </a:rPr>
              <a:t>平反冤假错案的工作在全国全面展开。</a:t>
            </a:r>
          </a:p>
        </p:txBody>
      </p:sp>
      <p:sp>
        <p:nvSpPr>
          <p:cNvPr id="31" name="Rectangle 19"/>
          <p:cNvSpPr>
            <a:spLocks noChangeArrowheads="1"/>
          </p:cNvSpPr>
          <p:nvPr/>
        </p:nvSpPr>
        <p:spPr bwMode="auto">
          <a:xfrm>
            <a:off x="558165" y="3449320"/>
            <a:ext cx="5224145" cy="2614930"/>
          </a:xfrm>
          <a:prstGeom prst="rect">
            <a:avLst/>
          </a:prstGeom>
          <a:noFill/>
          <a:ln w="9525">
            <a:noFill/>
            <a:miter lim="800000"/>
          </a:ln>
          <a:effectLst/>
        </p:spPr>
        <p:txBody>
          <a:bodyPr wrap="square">
            <a:spAutoFit/>
          </a:bodyPr>
          <a:lstStyle/>
          <a:p>
            <a:r>
              <a:rPr lang="zh-CN" altLang="en-US" sz="3600" dirty="0">
                <a:latin typeface="华文新魏" panose="02010800040101010101" pitchFamily="2" charset="-122"/>
                <a:ea typeface="华文新魏" panose="02010800040101010101" pitchFamily="2" charset="-122"/>
              </a:rPr>
              <a:t> </a:t>
            </a:r>
            <a:r>
              <a:rPr lang="zh-CN" altLang="en-US" sz="3200" b="1" dirty="0">
                <a:latin typeface="楷体" panose="02010609060101010101" pitchFamily="49" charset="-122"/>
                <a:ea typeface="楷体" panose="02010609060101010101" pitchFamily="49" charset="-122"/>
                <a:cs typeface="楷体" panose="02010609060101010101" pitchFamily="49" charset="-122"/>
              </a:rPr>
              <a:t>文革中受到迫害的各级党、政、军机关干部陆续得到平反，受到打击、诬陷或迫害的民主人士和知识分子等也恢复了名誉。</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3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63087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7121" y="5849008"/>
            <a:ext cx="1365182" cy="822480"/>
          </a:xfrm>
          <a:prstGeom prst="rect">
            <a:avLst/>
          </a:prstGeom>
        </p:spPr>
      </p:pic>
      <p:pic>
        <p:nvPicPr>
          <p:cNvPr id="35" name="图片 34"/>
          <p:cNvPicPr>
            <a:picLocks noChangeAspect="1"/>
          </p:cNvPicPr>
          <p:nvPr/>
        </p:nvPicPr>
        <p:blipFill rotWithShape="1">
          <a:blip r:embed="rId6" cstate="print">
            <a:extLst>
              <a:ext uri="{28A0092B-C50C-407E-A947-70E740481C1C}">
                <a14:useLocalDpi xmlns:a14="http://schemas.microsoft.com/office/drawing/2010/main" val="0"/>
              </a:ext>
            </a:extLst>
          </a:blip>
          <a:srcRect l="24814" r="34240" b="25049"/>
          <a:stretch>
            <a:fillRect/>
          </a:stretch>
        </p:blipFill>
        <p:spPr>
          <a:xfrm>
            <a:off x="329565" y="1568450"/>
            <a:ext cx="11073130" cy="4786630"/>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pic>
        <p:nvPicPr>
          <p:cNvPr id="26" name="图片 25" descr="21687301.jpg"/>
          <p:cNvPicPr>
            <a:picLocks noChangeAspect="1"/>
          </p:cNvPicPr>
          <p:nvPr/>
        </p:nvPicPr>
        <p:blipFill>
          <a:blip r:embed="rId7"/>
          <a:stretch>
            <a:fillRect/>
          </a:stretch>
        </p:blipFill>
        <p:spPr>
          <a:xfrm>
            <a:off x="925249" y="2000240"/>
            <a:ext cx="3061629" cy="2296221"/>
          </a:xfrm>
          <a:prstGeom prst="rect">
            <a:avLst/>
          </a:prstGeom>
          <a:ln>
            <a:noFill/>
          </a:ln>
          <a:effectLst>
            <a:outerShdw blurRad="292100" dist="139700" dir="2700000" algn="tl" rotWithShape="0">
              <a:srgbClr val="333333">
                <a:alpha val="65000"/>
              </a:srgbClr>
            </a:outerShdw>
          </a:effectLst>
        </p:spPr>
      </p:pic>
      <p:pic>
        <p:nvPicPr>
          <p:cNvPr id="27" name="图片 26" descr="1223365763315_92310865.gif"/>
          <p:cNvPicPr>
            <a:picLocks noChangeAspect="1"/>
          </p:cNvPicPr>
          <p:nvPr/>
        </p:nvPicPr>
        <p:blipFill>
          <a:blip r:embed="rId8"/>
          <a:stretch>
            <a:fillRect/>
          </a:stretch>
        </p:blipFill>
        <p:spPr>
          <a:xfrm>
            <a:off x="3986513" y="2068280"/>
            <a:ext cx="3207007" cy="2105934"/>
          </a:xfrm>
          <a:prstGeom prst="rect">
            <a:avLst/>
          </a:prstGeom>
          <a:ln>
            <a:noFill/>
          </a:ln>
          <a:effectLst>
            <a:outerShdw blurRad="292100" dist="139700" dir="2700000" algn="tl" rotWithShape="0">
              <a:srgbClr val="333333">
                <a:alpha val="65000"/>
              </a:srgbClr>
            </a:outerShdw>
          </a:effectLst>
        </p:spPr>
      </p:pic>
      <p:pic>
        <p:nvPicPr>
          <p:cNvPr id="30" name="图片 29" descr="t01d96b3f3aaec12370.jpg"/>
          <p:cNvPicPr>
            <a:picLocks noChangeAspect="1"/>
          </p:cNvPicPr>
          <p:nvPr/>
        </p:nvPicPr>
        <p:blipFill>
          <a:blip r:embed="rId9"/>
          <a:stretch>
            <a:fillRect/>
          </a:stretch>
        </p:blipFill>
        <p:spPr>
          <a:xfrm>
            <a:off x="7048506" y="2068276"/>
            <a:ext cx="4145643" cy="2639786"/>
          </a:xfrm>
          <a:prstGeom prst="rect">
            <a:avLst/>
          </a:prstGeom>
          <a:ln>
            <a:noFill/>
          </a:ln>
          <a:effectLst>
            <a:outerShdw blurRad="292100" dist="139700" dir="2700000" algn="tl" rotWithShape="0">
              <a:srgbClr val="333333">
                <a:alpha val="65000"/>
              </a:srgbClr>
            </a:outerShdw>
          </a:effectLst>
        </p:spPr>
      </p:pic>
      <p:sp>
        <p:nvSpPr>
          <p:cNvPr id="29" name="矩形 28"/>
          <p:cNvSpPr/>
          <p:nvPr/>
        </p:nvSpPr>
        <p:spPr>
          <a:xfrm>
            <a:off x="329526" y="4707582"/>
            <a:ext cx="11072890" cy="1569660"/>
          </a:xfrm>
          <a:prstGeom prst="rect">
            <a:avLst/>
          </a:prstGeom>
        </p:spPr>
        <p:txBody>
          <a:bodyPr wrap="square">
            <a:spAutoFit/>
          </a:bodyPr>
          <a:lstStyle/>
          <a:p>
            <a:r>
              <a:rPr lang="zh-CN" altLang="en-US" sz="2400" dirty="0">
                <a:latin typeface="华文新魏" panose="02010800040101010101" pitchFamily="2" charset="-122"/>
                <a:ea typeface="华文新魏" panose="02010800040101010101" pitchFamily="2" charset="-122"/>
              </a:rPr>
              <a:t>到</a:t>
            </a:r>
            <a:r>
              <a:rPr lang="en-US" altLang="zh-CN" sz="2400" dirty="0">
                <a:latin typeface="华文新魏" panose="02010800040101010101" pitchFamily="2" charset="-122"/>
                <a:ea typeface="华文新魏" panose="02010800040101010101" pitchFamily="2" charset="-122"/>
              </a:rPr>
              <a:t>1982</a:t>
            </a:r>
            <a:r>
              <a:rPr lang="zh-CN" altLang="en-US" sz="2400" dirty="0">
                <a:latin typeface="华文新魏" panose="02010800040101010101" pitchFamily="2" charset="-122"/>
                <a:ea typeface="华文新魏" panose="02010800040101010101" pitchFamily="2" charset="-122"/>
              </a:rPr>
              <a:t>年底，大规模平反冤假错案的工作基本结束。据不完全统计，经中共中央批准平反的影响较大的冤假错案有</a:t>
            </a:r>
            <a:r>
              <a:rPr lang="en-US" altLang="zh-CN" sz="2400" dirty="0">
                <a:latin typeface="华文新魏" panose="02010800040101010101" pitchFamily="2" charset="-122"/>
                <a:ea typeface="华文新魏" panose="02010800040101010101" pitchFamily="2" charset="-122"/>
              </a:rPr>
              <a:t>30</a:t>
            </a:r>
            <a:r>
              <a:rPr lang="zh-CN" altLang="en-US" sz="2400" dirty="0">
                <a:latin typeface="华文新魏" panose="02010800040101010101" pitchFamily="2" charset="-122"/>
                <a:ea typeface="华文新魏" panose="02010800040101010101" pitchFamily="2" charset="-122"/>
              </a:rPr>
              <a:t>多件，全国共平反纠正了约</a:t>
            </a:r>
            <a:r>
              <a:rPr lang="en-US" altLang="zh-CN" sz="2400" dirty="0">
                <a:latin typeface="华文新魏" panose="02010800040101010101" pitchFamily="2" charset="-122"/>
                <a:ea typeface="华文新魏" panose="02010800040101010101" pitchFamily="2" charset="-122"/>
              </a:rPr>
              <a:t>300</a:t>
            </a:r>
            <a:r>
              <a:rPr lang="zh-CN" altLang="en-US" sz="2400" dirty="0">
                <a:latin typeface="华文新魏" panose="02010800040101010101" pitchFamily="2" charset="-122"/>
                <a:ea typeface="华文新魏" panose="02010800040101010101" pitchFamily="2" charset="-122"/>
              </a:rPr>
              <a:t>多万名干部的冤假错案，</a:t>
            </a:r>
            <a:r>
              <a:rPr lang="en-US" altLang="zh-CN" sz="2400" dirty="0">
                <a:latin typeface="华文新魏" panose="02010800040101010101" pitchFamily="2" charset="-122"/>
                <a:ea typeface="华文新魏" panose="02010800040101010101" pitchFamily="2" charset="-122"/>
              </a:rPr>
              <a:t>47</a:t>
            </a:r>
            <a:r>
              <a:rPr lang="zh-CN" altLang="en-US" sz="2400" dirty="0">
                <a:latin typeface="华文新魏" panose="02010800040101010101" pitchFamily="2" charset="-122"/>
                <a:ea typeface="华文新魏" panose="02010800040101010101" pitchFamily="2" charset="-122"/>
              </a:rPr>
              <a:t>万多名共产党员恢复了党籍，数以千万计的无故受株连的干部和群众得到了解脱，其中包括邓小平、彭德怀、陶铸、薄一波等党和国家领导人。</a:t>
            </a:r>
          </a:p>
        </p:txBody>
      </p:sp>
      <p:sp>
        <p:nvSpPr>
          <p:cNvPr id="2" name="文本框 1"/>
          <p:cNvSpPr txBox="1"/>
          <p:nvPr/>
        </p:nvSpPr>
        <p:spPr>
          <a:xfrm>
            <a:off x="173355" y="811530"/>
            <a:ext cx="4018915" cy="706755"/>
          </a:xfrm>
          <a:prstGeom prst="rect">
            <a:avLst/>
          </a:prstGeom>
          <a:noFill/>
        </p:spPr>
        <p:txBody>
          <a:bodyPr wrap="square" rtlCol="0" anchor="t">
            <a:spAutoFit/>
          </a:bodyPr>
          <a:lstStyle/>
          <a:p>
            <a:r>
              <a:rPr lang="zh-CN" altLang="en-US" sz="4000" b="1">
                <a:solidFill>
                  <a:srgbClr val="FF0000"/>
                </a:solidFill>
                <a:latin typeface="楷体" panose="02010609060101010101" pitchFamily="49" charset="-122"/>
                <a:ea typeface="楷体" panose="02010609060101010101" pitchFamily="49" charset="-122"/>
                <a:sym typeface="+mn-ea"/>
              </a:rPr>
              <a:t>春回大地暖神州</a:t>
            </a:r>
            <a:endParaRPr lang="zh-CN" altLang="en-US" sz="4000"/>
          </a:p>
        </p:txBody>
      </p:sp>
      <p:sp>
        <p:nvSpPr>
          <p:cNvPr id="13" name="文本框 12"/>
          <p:cNvSpPr txBox="1"/>
          <p:nvPr/>
        </p:nvSpPr>
        <p:spPr>
          <a:xfrm>
            <a:off x="4436745" y="904240"/>
            <a:ext cx="3074670" cy="521970"/>
          </a:xfrm>
          <a:prstGeom prst="rect">
            <a:avLst/>
          </a:prstGeom>
          <a:noFill/>
        </p:spPr>
        <p:txBody>
          <a:bodyPr wrap="square" rtlCol="0">
            <a:spAutoFit/>
          </a:bodyPr>
          <a:lstStyle/>
          <a:p>
            <a:r>
              <a:rPr lang="zh-CN" altLang="en-US" sz="28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拨乱反正</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7"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63087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0" y="1630680"/>
            <a:ext cx="9865360" cy="583565"/>
          </a:xfrm>
          <a:prstGeom prst="rect">
            <a:avLst/>
          </a:prstGeom>
          <a:noFill/>
        </p:spPr>
        <p:txBody>
          <a:bodyPr wrap="square" rtlCol="0">
            <a:spAutoFit/>
          </a:bodyPr>
          <a:lstStyle/>
          <a:p>
            <a:r>
              <a:rPr lang="zh-CN" altLang="en-US" sz="3200" b="1"/>
              <a:t>第一单元    中华人民共和国的</a:t>
            </a:r>
            <a:r>
              <a:rPr lang="zh-CN" altLang="en-US" sz="3200" b="1">
                <a:solidFill>
                  <a:srgbClr val="FF0000"/>
                </a:solidFill>
              </a:rPr>
              <a:t>成立</a:t>
            </a:r>
            <a:r>
              <a:rPr lang="zh-CN" altLang="en-US" sz="3200" b="1"/>
              <a:t>和</a:t>
            </a:r>
            <a:r>
              <a:rPr lang="zh-CN" altLang="en-US" sz="3200" b="1">
                <a:solidFill>
                  <a:srgbClr val="FF0000"/>
                </a:solidFill>
              </a:rPr>
              <a:t>巩固</a:t>
            </a:r>
          </a:p>
        </p:txBody>
      </p:sp>
      <p:sp>
        <p:nvSpPr>
          <p:cNvPr id="7" name="文本框 6"/>
          <p:cNvSpPr txBox="1"/>
          <p:nvPr/>
        </p:nvSpPr>
        <p:spPr>
          <a:xfrm>
            <a:off x="663575" y="2645410"/>
            <a:ext cx="2061210" cy="460375"/>
          </a:xfrm>
          <a:prstGeom prst="rect">
            <a:avLst/>
          </a:prstGeom>
          <a:noFill/>
        </p:spPr>
        <p:txBody>
          <a:bodyPr wrap="square" rtlCol="0">
            <a:spAutoFit/>
          </a:bodyPr>
          <a:lstStyle/>
          <a:p>
            <a:r>
              <a:rPr lang="zh-CN" altLang="en-US" sz="2400" b="1">
                <a:solidFill>
                  <a:srgbClr val="FF0000"/>
                </a:solidFill>
              </a:rPr>
              <a:t>开国大典</a:t>
            </a:r>
          </a:p>
        </p:txBody>
      </p:sp>
      <p:sp>
        <p:nvSpPr>
          <p:cNvPr id="8" name="文本框 7"/>
          <p:cNvSpPr txBox="1"/>
          <p:nvPr/>
        </p:nvSpPr>
        <p:spPr>
          <a:xfrm>
            <a:off x="2263140" y="2645410"/>
            <a:ext cx="5338445" cy="1198880"/>
          </a:xfrm>
          <a:prstGeom prst="rect">
            <a:avLst/>
          </a:prstGeom>
          <a:noFill/>
        </p:spPr>
        <p:txBody>
          <a:bodyPr wrap="square" rtlCol="0">
            <a:spAutoFit/>
          </a:bodyPr>
          <a:lstStyle/>
          <a:p>
            <a:r>
              <a:rPr lang="zh-CN" altLang="en-US" sz="2400" b="1">
                <a:solidFill>
                  <a:srgbClr val="FF0000"/>
                </a:solidFill>
              </a:rPr>
              <a:t>西藏和平解放   </a:t>
            </a:r>
            <a:r>
              <a:rPr lang="zh-CN" altLang="en-US" sz="2400" b="1">
                <a:solidFill>
                  <a:srgbClr val="FF0000"/>
                </a:solidFill>
                <a:sym typeface="+mn-ea"/>
              </a:rPr>
              <a:t>抗美援朝    土地改革</a:t>
            </a:r>
            <a:endParaRPr lang="zh-CN" altLang="en-US" sz="2400" b="1">
              <a:solidFill>
                <a:srgbClr val="FF0000"/>
              </a:solidFill>
            </a:endParaRPr>
          </a:p>
          <a:p>
            <a:endParaRPr lang="zh-CN" altLang="en-US" sz="2400" b="1">
              <a:solidFill>
                <a:srgbClr val="FF0000"/>
              </a:solidFill>
            </a:endParaRPr>
          </a:p>
          <a:p>
            <a:endParaRPr lang="zh-CN" altLang="en-US" sz="2400" b="1">
              <a:solidFill>
                <a:srgbClr val="FF0000"/>
              </a:solidFill>
            </a:endParaRPr>
          </a:p>
        </p:txBody>
      </p:sp>
      <p:sp>
        <p:nvSpPr>
          <p:cNvPr id="11" name="文本框 10"/>
          <p:cNvSpPr txBox="1"/>
          <p:nvPr/>
        </p:nvSpPr>
        <p:spPr>
          <a:xfrm>
            <a:off x="491490" y="3844290"/>
            <a:ext cx="10235565" cy="583565"/>
          </a:xfrm>
          <a:prstGeom prst="rect">
            <a:avLst/>
          </a:prstGeom>
          <a:noFill/>
        </p:spPr>
        <p:txBody>
          <a:bodyPr wrap="square" rtlCol="0">
            <a:spAutoFit/>
          </a:bodyPr>
          <a:lstStyle/>
          <a:p>
            <a:r>
              <a:rPr lang="zh-CN" altLang="en-US" sz="3200" b="1"/>
              <a:t>第二单元    社会主义</a:t>
            </a:r>
            <a:r>
              <a:rPr lang="zh-CN" altLang="en-US" sz="3200" b="1">
                <a:solidFill>
                  <a:srgbClr val="FF0000"/>
                </a:solidFill>
              </a:rPr>
              <a:t>制度的建立</a:t>
            </a:r>
            <a:r>
              <a:rPr lang="zh-CN" altLang="en-US" sz="3200" b="1"/>
              <a:t>与社会主义</a:t>
            </a:r>
            <a:r>
              <a:rPr lang="zh-CN" altLang="en-US" sz="3200" b="1">
                <a:solidFill>
                  <a:srgbClr val="FF0000"/>
                </a:solidFill>
              </a:rPr>
              <a:t>建设的探索</a:t>
            </a:r>
          </a:p>
        </p:txBody>
      </p:sp>
      <p:sp>
        <p:nvSpPr>
          <p:cNvPr id="12" name="文本框 11"/>
          <p:cNvSpPr txBox="1"/>
          <p:nvPr/>
        </p:nvSpPr>
        <p:spPr>
          <a:xfrm>
            <a:off x="1096010" y="4897755"/>
            <a:ext cx="4798060" cy="460375"/>
          </a:xfrm>
          <a:prstGeom prst="rect">
            <a:avLst/>
          </a:prstGeom>
          <a:noFill/>
        </p:spPr>
        <p:txBody>
          <a:bodyPr wrap="square" rtlCol="0">
            <a:spAutoFit/>
          </a:bodyPr>
          <a:lstStyle/>
          <a:p>
            <a:r>
              <a:rPr lang="zh-CN" altLang="en-US" sz="2400" b="1">
                <a:solidFill>
                  <a:srgbClr val="FF0000"/>
                </a:solidFill>
              </a:rPr>
              <a:t>一五计划     一届人大     三大改造</a:t>
            </a:r>
          </a:p>
        </p:txBody>
      </p:sp>
      <p:sp>
        <p:nvSpPr>
          <p:cNvPr id="13" name="文本框 12"/>
          <p:cNvSpPr txBox="1"/>
          <p:nvPr/>
        </p:nvSpPr>
        <p:spPr>
          <a:xfrm>
            <a:off x="6057265" y="4897755"/>
            <a:ext cx="6135370" cy="460375"/>
          </a:xfrm>
          <a:prstGeom prst="rect">
            <a:avLst/>
          </a:prstGeom>
          <a:noFill/>
        </p:spPr>
        <p:txBody>
          <a:bodyPr wrap="square" rtlCol="0">
            <a:spAutoFit/>
          </a:bodyPr>
          <a:lstStyle/>
          <a:p>
            <a:r>
              <a:rPr lang="en-US" altLang="zh-CN" sz="2400" b="1">
                <a:solidFill>
                  <a:srgbClr val="FF0000"/>
                </a:solidFill>
              </a:rPr>
              <a:t> </a:t>
            </a:r>
            <a:r>
              <a:rPr lang="zh-CN" altLang="en-US" sz="2400" b="1">
                <a:solidFill>
                  <a:srgbClr val="FF0000"/>
                </a:solidFill>
              </a:rPr>
              <a:t>中共八大   </a:t>
            </a:r>
            <a:r>
              <a:rPr lang="en-US" altLang="zh-CN" sz="2400" b="1">
                <a:solidFill>
                  <a:srgbClr val="FF0000"/>
                </a:solidFill>
              </a:rPr>
              <a:t>''</a:t>
            </a:r>
            <a:r>
              <a:rPr lang="zh-CN" altLang="en-US" sz="2400" b="1">
                <a:solidFill>
                  <a:srgbClr val="FF0000"/>
                </a:solidFill>
              </a:rPr>
              <a:t>大跃进</a:t>
            </a:r>
            <a:r>
              <a:rPr lang="en-US" altLang="zh-CN" sz="2400" b="1">
                <a:solidFill>
                  <a:srgbClr val="FF0000"/>
                </a:solidFill>
              </a:rPr>
              <a:t>''   </a:t>
            </a:r>
            <a:r>
              <a:rPr lang="zh-CN" altLang="zh-CN" sz="2400" b="1">
                <a:solidFill>
                  <a:srgbClr val="FF0000"/>
                </a:solidFill>
              </a:rPr>
              <a:t>人民公社  文化大革命</a:t>
            </a:r>
          </a:p>
        </p:txBody>
      </p:sp>
      <p:sp>
        <p:nvSpPr>
          <p:cNvPr id="39"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9"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0"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5"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6"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4"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P spid="8" grpId="0"/>
      <p:bldP spid="8" grpId="1"/>
      <p:bldP spid="11" grpId="0"/>
      <p:bldP spid="12" grpId="0"/>
      <p:bldP spid="12" grpId="1"/>
      <p:bldP spid="13" grpId="0"/>
      <p:bldP spid="1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片 71"/>
          <p:cNvPicPr>
            <a:picLocks noChangeAspect="1"/>
          </p:cNvPicPr>
          <p:nvPr/>
        </p:nvPicPr>
        <p:blipFill rotWithShape="1">
          <a:blip r:embed="rId3" cstate="print">
            <a:extLst>
              <a:ext uri="{28A0092B-C50C-407E-A947-70E740481C1C}">
                <a14:useLocalDpi xmlns:a14="http://schemas.microsoft.com/office/drawing/2010/main" val="0"/>
              </a:ext>
            </a:extLst>
          </a:blip>
          <a:srcRect l="24814" r="34240" b="25049"/>
          <a:stretch>
            <a:fillRect/>
          </a:stretch>
        </p:blipFill>
        <p:spPr>
          <a:xfrm>
            <a:off x="173355" y="2715895"/>
            <a:ext cx="5451475" cy="4142105"/>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179503" y="213678"/>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4453890" y="631190"/>
            <a:ext cx="3074670" cy="521970"/>
          </a:xfrm>
          <a:prstGeom prst="rect">
            <a:avLst/>
          </a:prstGeom>
          <a:noFill/>
        </p:spPr>
        <p:txBody>
          <a:bodyPr wrap="square" rtlCol="0">
            <a:spAutoFit/>
          </a:bodyPr>
          <a:lstStyle/>
          <a:p>
            <a:r>
              <a:rPr lang="zh-CN" altLang="en-US" sz="28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拨乱反正</a:t>
            </a:r>
          </a:p>
        </p:txBody>
      </p:sp>
      <p:sp>
        <p:nvSpPr>
          <p:cNvPr id="2" name="文本框 1"/>
          <p:cNvSpPr txBox="1"/>
          <p:nvPr/>
        </p:nvSpPr>
        <p:spPr>
          <a:xfrm>
            <a:off x="0" y="582295"/>
            <a:ext cx="4018915" cy="706755"/>
          </a:xfrm>
          <a:prstGeom prst="rect">
            <a:avLst/>
          </a:prstGeom>
          <a:noFill/>
        </p:spPr>
        <p:txBody>
          <a:bodyPr wrap="square" rtlCol="0" anchor="t">
            <a:spAutoFit/>
          </a:bodyPr>
          <a:lstStyle/>
          <a:p>
            <a:r>
              <a:rPr lang="zh-CN" altLang="en-US" sz="4000" b="1">
                <a:solidFill>
                  <a:srgbClr val="FF0000"/>
                </a:solidFill>
                <a:latin typeface="楷体" panose="02010609060101010101" pitchFamily="49" charset="-122"/>
                <a:ea typeface="楷体" panose="02010609060101010101" pitchFamily="49" charset="-122"/>
                <a:sym typeface="+mn-ea"/>
              </a:rPr>
              <a:t>春回大地暖神州</a:t>
            </a:r>
            <a:endParaRPr lang="zh-CN" altLang="en-US" sz="4000"/>
          </a:p>
        </p:txBody>
      </p:sp>
      <p:sp>
        <p:nvSpPr>
          <p:cNvPr id="3" name="矩形 2"/>
          <p:cNvSpPr/>
          <p:nvPr/>
        </p:nvSpPr>
        <p:spPr>
          <a:xfrm>
            <a:off x="173453" y="1152927"/>
            <a:ext cx="999490" cy="583565"/>
          </a:xfrm>
          <a:prstGeom prst="rect">
            <a:avLst/>
          </a:prstGeom>
        </p:spPr>
        <p:txBody>
          <a:bodyPr wrap="none">
            <a:spAutoFit/>
          </a:bodyPr>
          <a:lstStyle/>
          <a:p>
            <a:r>
              <a:rPr lang="zh-CN" altLang="en-US" sz="3200" b="1" dirty="0">
                <a:solidFill>
                  <a:srgbClr val="FF0000"/>
                </a:solidFill>
                <a:latin typeface="楷体" panose="02010609060101010101" pitchFamily="49" charset="-122"/>
                <a:ea typeface="楷体" panose="02010609060101010101" pitchFamily="49" charset="-122"/>
              </a:rPr>
              <a:t>表现</a:t>
            </a:r>
          </a:p>
        </p:txBody>
      </p:sp>
      <p:sp>
        <p:nvSpPr>
          <p:cNvPr id="79" name="Rectangle 1056"/>
          <p:cNvSpPr>
            <a:spLocks noChangeArrowheads="1"/>
          </p:cNvSpPr>
          <p:nvPr/>
        </p:nvSpPr>
        <p:spPr bwMode="auto">
          <a:xfrm>
            <a:off x="1539240" y="1153160"/>
            <a:ext cx="10652760" cy="1383665"/>
          </a:xfrm>
          <a:prstGeom prst="rect">
            <a:avLst/>
          </a:prstGeom>
          <a:noFill/>
          <a:ln w="9525">
            <a:noFill/>
            <a:miter lim="800000"/>
          </a:ln>
          <a:effectLst/>
        </p:spPr>
        <p:txBody>
          <a:bodyPr wrap="square" anchor="ctr">
            <a:spAutoFit/>
          </a:bodyPr>
          <a:lstStyle/>
          <a:p>
            <a:r>
              <a:rPr lang="en-US" altLang="zh-CN" sz="2800" b="1" dirty="0">
                <a:latin typeface="楷体" panose="02010609060101010101" pitchFamily="49" charset="-122"/>
                <a:ea typeface="楷体" panose="02010609060101010101" pitchFamily="49" charset="-122"/>
              </a:rPr>
              <a:t>②</a:t>
            </a:r>
            <a:r>
              <a:rPr lang="zh-CN" altLang="en-US" sz="2800" b="1" dirty="0">
                <a:latin typeface="楷体" panose="02010609060101010101" pitchFamily="49" charset="-122"/>
                <a:ea typeface="楷体" panose="02010609060101010101" pitchFamily="49" charset="-122"/>
              </a:rPr>
              <a:t>１９８０年，中共中央决定撤销文革中强加给刘少奇的种种罪名，恢复他伟大的马克思主义者和无产阶级革命家、党和国家主要领导人之一的名誉。</a:t>
            </a:r>
          </a:p>
        </p:txBody>
      </p:sp>
      <p:pic>
        <p:nvPicPr>
          <p:cNvPr id="29" name="Picture 17" descr="W020090518541265586443"/>
          <p:cNvPicPr>
            <a:picLocks noChangeAspect="1" noChangeArrowheads="1"/>
          </p:cNvPicPr>
          <p:nvPr/>
        </p:nvPicPr>
        <p:blipFill>
          <a:blip r:embed="rId6"/>
          <a:srcRect l="4167"/>
          <a:stretch>
            <a:fillRect/>
          </a:stretch>
        </p:blipFill>
        <p:spPr bwMode="auto">
          <a:xfrm>
            <a:off x="952786" y="2842879"/>
            <a:ext cx="3286148" cy="1949472"/>
          </a:xfrm>
          <a:prstGeom prst="rect">
            <a:avLst/>
          </a:prstGeom>
          <a:noFill/>
        </p:spPr>
      </p:pic>
      <p:pic>
        <p:nvPicPr>
          <p:cNvPr id="73" name="图片 72" descr="1223365763310_92310391.gif"/>
          <p:cNvPicPr>
            <a:picLocks noChangeAspect="1"/>
          </p:cNvPicPr>
          <p:nvPr/>
        </p:nvPicPr>
        <p:blipFill>
          <a:blip r:embed="rId7"/>
          <a:srcRect t="13043"/>
          <a:stretch>
            <a:fillRect/>
          </a:stretch>
        </p:blipFill>
        <p:spPr>
          <a:xfrm>
            <a:off x="963581" y="4792352"/>
            <a:ext cx="3375782" cy="2074394"/>
          </a:xfrm>
          <a:prstGeom prst="rect">
            <a:avLst/>
          </a:prstGeom>
          <a:ln>
            <a:noFill/>
          </a:ln>
          <a:effectLst>
            <a:outerShdw blurRad="292100" dist="139700" dir="2700000" algn="tl" rotWithShape="0">
              <a:srgbClr val="333333">
                <a:alpha val="65000"/>
              </a:srgbClr>
            </a:outerShdw>
          </a:effectLst>
        </p:spPr>
      </p:pic>
      <p:sp>
        <p:nvSpPr>
          <p:cNvPr id="30" name="Rectangle 18"/>
          <p:cNvSpPr>
            <a:spLocks noChangeArrowheads="1"/>
          </p:cNvSpPr>
          <p:nvPr/>
        </p:nvSpPr>
        <p:spPr bwMode="auto">
          <a:xfrm>
            <a:off x="4339264" y="2793655"/>
            <a:ext cx="1285884" cy="2030095"/>
          </a:xfrm>
          <a:prstGeom prst="rect">
            <a:avLst/>
          </a:prstGeom>
          <a:noFill/>
          <a:ln w="9525">
            <a:noFill/>
            <a:miter lim="800000"/>
          </a:ln>
          <a:effectLst/>
        </p:spPr>
        <p:txBody>
          <a:bodyPr wrap="square" anchor="ctr">
            <a:spAutoFit/>
          </a:bodyPr>
          <a:lstStyle/>
          <a:p>
            <a:r>
              <a:rPr lang="en-US" altLang="zh-CN" sz="1800" b="1" dirty="0">
                <a:latin typeface="楷体" panose="02010609060101010101" pitchFamily="49" charset="-122"/>
                <a:ea typeface="楷体" panose="02010609060101010101" pitchFamily="49" charset="-122"/>
                <a:cs typeface="楷体" panose="02010609060101010101" pitchFamily="49" charset="-122"/>
              </a:rPr>
              <a:t>1980</a:t>
            </a:r>
            <a:r>
              <a:rPr lang="zh-CN" altLang="en-US" sz="1800" b="1" dirty="0">
                <a:latin typeface="楷体" panose="02010609060101010101" pitchFamily="49" charset="-122"/>
                <a:ea typeface="楷体" panose="02010609060101010101" pitchFamily="49" charset="-122"/>
                <a:cs typeface="楷体" panose="02010609060101010101" pitchFamily="49" charset="-122"/>
              </a:rPr>
              <a:t>年</a:t>
            </a:r>
            <a:r>
              <a:rPr lang="en-US" altLang="zh-CN" sz="1800" b="1" dirty="0">
                <a:latin typeface="楷体" panose="02010609060101010101" pitchFamily="49" charset="-122"/>
                <a:ea typeface="楷体" panose="02010609060101010101" pitchFamily="49" charset="-122"/>
                <a:cs typeface="楷体" panose="02010609060101010101" pitchFamily="49" charset="-122"/>
              </a:rPr>
              <a:t>2</a:t>
            </a:r>
            <a:r>
              <a:rPr lang="zh-CN" altLang="en-US" sz="1800" b="1" dirty="0">
                <a:latin typeface="楷体" panose="02010609060101010101" pitchFamily="49" charset="-122"/>
                <a:ea typeface="楷体" panose="02010609060101010101" pitchFamily="49" charset="-122"/>
                <a:cs typeface="楷体" panose="02010609060101010101" pitchFamily="49" charset="-122"/>
              </a:rPr>
              <a:t>月，中共十一届五中全会并通过了为刘少奇平反昭雪的决议</a:t>
            </a:r>
            <a:r>
              <a:rPr lang="zh-CN" altLang="en-US" sz="1800" dirty="0">
                <a:latin typeface="华文新魏" panose="02010800040101010101" pitchFamily="2" charset="-122"/>
                <a:ea typeface="华文新魏" panose="02010800040101010101" pitchFamily="2" charset="-122"/>
              </a:rPr>
              <a:t>。</a:t>
            </a:r>
          </a:p>
        </p:txBody>
      </p:sp>
      <p:sp>
        <p:nvSpPr>
          <p:cNvPr id="74" name="矩形 73"/>
          <p:cNvSpPr/>
          <p:nvPr/>
        </p:nvSpPr>
        <p:spPr>
          <a:xfrm>
            <a:off x="4238625" y="5091430"/>
            <a:ext cx="1386205" cy="1476375"/>
          </a:xfrm>
          <a:prstGeom prst="rect">
            <a:avLst/>
          </a:prstGeom>
        </p:spPr>
        <p:txBody>
          <a:bodyPr wrap="square">
            <a:spAutoFit/>
          </a:bodyPr>
          <a:lstStyle/>
          <a:p>
            <a:r>
              <a:rPr lang="zh-CN" altLang="en-US" sz="1800" b="1" dirty="0">
                <a:latin typeface="楷体" panose="02010609060101010101" pitchFamily="49" charset="-122"/>
                <a:ea typeface="楷体" panose="02010609060101010101" pitchFamily="49" charset="-122"/>
              </a:rPr>
              <a:t>王光美和子女们喜读宣布为刘少奇平反昭雪公报。</a:t>
            </a:r>
          </a:p>
        </p:txBody>
      </p:sp>
      <p:pic>
        <p:nvPicPr>
          <p:cNvPr id="37" name="Picture 19" descr="王光美接过刘少奇的骨灰"/>
          <p:cNvPicPr>
            <a:picLocks noChangeAspect="1" noChangeArrowheads="1"/>
          </p:cNvPicPr>
          <p:nvPr/>
        </p:nvPicPr>
        <p:blipFill>
          <a:blip r:embed="rId8"/>
          <a:srcRect r="16412"/>
          <a:stretch>
            <a:fillRect/>
          </a:stretch>
        </p:blipFill>
        <p:spPr bwMode="auto">
          <a:xfrm>
            <a:off x="6463033" y="2553962"/>
            <a:ext cx="2293954" cy="2428892"/>
          </a:xfrm>
          <a:prstGeom prst="rect">
            <a:avLst/>
          </a:prstGeom>
          <a:ln>
            <a:noFill/>
          </a:ln>
          <a:effectLst>
            <a:outerShdw blurRad="292100" dist="139700" dir="2700000" algn="tl" rotWithShape="0">
              <a:srgbClr val="333333">
                <a:alpha val="65000"/>
              </a:srgbClr>
            </a:outerShdw>
          </a:effectLst>
        </p:spPr>
      </p:pic>
      <p:pic>
        <p:nvPicPr>
          <p:cNvPr id="75" name="Picture 15" descr="001372acd7e30b7f74ce01"/>
          <p:cNvPicPr>
            <a:picLocks noChangeAspect="1" noChangeArrowheads="1"/>
          </p:cNvPicPr>
          <p:nvPr/>
        </p:nvPicPr>
        <p:blipFill>
          <a:blip r:embed="rId9"/>
          <a:srcRect r="6903"/>
          <a:stretch>
            <a:fillRect/>
          </a:stretch>
        </p:blipFill>
        <p:spPr bwMode="auto">
          <a:xfrm>
            <a:off x="6399533" y="4982854"/>
            <a:ext cx="2357454" cy="1768091"/>
          </a:xfrm>
          <a:prstGeom prst="rect">
            <a:avLst/>
          </a:prstGeom>
          <a:ln>
            <a:noFill/>
          </a:ln>
          <a:effectLst>
            <a:outerShdw blurRad="292100" dist="139700" dir="2700000" algn="tl" rotWithShape="0">
              <a:srgbClr val="333333">
                <a:alpha val="65000"/>
              </a:srgbClr>
            </a:outerShdw>
          </a:effectLst>
        </p:spPr>
      </p:pic>
      <p:sp>
        <p:nvSpPr>
          <p:cNvPr id="4" name="Rectangle 20"/>
          <p:cNvSpPr>
            <a:spLocks noChangeArrowheads="1"/>
          </p:cNvSpPr>
          <p:nvPr/>
        </p:nvSpPr>
        <p:spPr bwMode="auto">
          <a:xfrm>
            <a:off x="9071312" y="2525356"/>
            <a:ext cx="2786082" cy="4523105"/>
          </a:xfrm>
          <a:prstGeom prst="rect">
            <a:avLst/>
          </a:prstGeom>
          <a:noFill/>
          <a:ln w="9525">
            <a:noFill/>
            <a:miter lim="800000"/>
          </a:ln>
          <a:effectLst/>
        </p:spPr>
        <p:txBody>
          <a:bodyPr wrap="square" anchor="ctr">
            <a:spAutoFit/>
          </a:bodyPr>
          <a:lstStyle/>
          <a:p>
            <a:r>
              <a:rPr lang="en-US" altLang="zh-CN" sz="2400" b="1" dirty="0">
                <a:latin typeface="楷体" panose="02010609060101010101" pitchFamily="49" charset="-122"/>
                <a:ea typeface="楷体" panose="02010609060101010101" pitchFamily="49" charset="-122"/>
                <a:cs typeface="楷体" panose="02010609060101010101" pitchFamily="49" charset="-122"/>
              </a:rPr>
              <a:t>1980</a:t>
            </a:r>
            <a:r>
              <a:rPr lang="zh-CN" altLang="en-US" sz="2400" b="1" dirty="0">
                <a:latin typeface="楷体" panose="02010609060101010101" pitchFamily="49" charset="-122"/>
                <a:ea typeface="楷体" panose="02010609060101010101" pitchFamily="49" charset="-122"/>
                <a:cs typeface="楷体" panose="02010609060101010101" pitchFamily="49" charset="-122"/>
              </a:rPr>
              <a:t>年</a:t>
            </a:r>
            <a:r>
              <a:rPr lang="en-US" altLang="zh-CN" sz="2400" b="1" dirty="0">
                <a:latin typeface="楷体" panose="02010609060101010101" pitchFamily="49" charset="-122"/>
                <a:ea typeface="楷体" panose="02010609060101010101" pitchFamily="49" charset="-122"/>
                <a:cs typeface="楷体" panose="02010609060101010101" pitchFamily="49" charset="-122"/>
              </a:rPr>
              <a:t>5</a:t>
            </a:r>
            <a:r>
              <a:rPr lang="zh-CN" altLang="en-US" sz="2400" b="1" dirty="0">
                <a:latin typeface="楷体" panose="02010609060101010101" pitchFamily="49" charset="-122"/>
                <a:ea typeface="楷体" panose="02010609060101010101" pitchFamily="49" charset="-122"/>
                <a:cs typeface="楷体" panose="02010609060101010101" pitchFamily="49" charset="-122"/>
              </a:rPr>
              <a:t>月</a:t>
            </a:r>
            <a:r>
              <a:rPr lang="en-US" altLang="zh-CN" sz="2400" b="1" dirty="0">
                <a:latin typeface="楷体" panose="02010609060101010101" pitchFamily="49" charset="-122"/>
                <a:ea typeface="楷体" panose="02010609060101010101" pitchFamily="49" charset="-122"/>
                <a:cs typeface="楷体" panose="02010609060101010101" pitchFamily="49" charset="-122"/>
              </a:rPr>
              <a:t>14</a:t>
            </a:r>
            <a:r>
              <a:rPr lang="zh-CN" altLang="en-US" sz="2400" b="1" dirty="0">
                <a:latin typeface="楷体" panose="02010609060101010101" pitchFamily="49" charset="-122"/>
                <a:ea typeface="楷体" panose="02010609060101010101" pitchFamily="49" charset="-122"/>
                <a:cs typeface="楷体" panose="02010609060101010101" pitchFamily="49" charset="-122"/>
              </a:rPr>
              <a:t>日，中共河南省委领导和王光美等人一起，将刘少奇的骨灰换装到中央为其特制的骨灰盒中。王光美将脸深情地贴在了盖着鲜红党旗的骨灰盒上面，又一次流下了心酸的泪水。刘少奇的骨灰由专机接回北京。</a:t>
            </a:r>
          </a:p>
        </p:txBody>
      </p:sp>
      <p:sp>
        <p:nvSpPr>
          <p:cNvPr id="8" name="文本框 7"/>
          <p:cNvSpPr txBox="1"/>
          <p:nvPr/>
        </p:nvSpPr>
        <p:spPr>
          <a:xfrm>
            <a:off x="277495" y="2793365"/>
            <a:ext cx="675005" cy="3580765"/>
          </a:xfrm>
          <a:prstGeom prst="rect">
            <a:avLst/>
          </a:prstGeom>
          <a:noFill/>
        </p:spPr>
        <p:txBody>
          <a:bodyPr vert="eaVert" wrap="square" rtlCol="0">
            <a:spAutoFit/>
          </a:bodyPr>
          <a:lstStyle/>
          <a:p>
            <a:r>
              <a:rPr lang="zh-CN" altLang="zh-CN" sz="3200" b="1">
                <a:latin typeface="楷体" panose="02010609060101010101" pitchFamily="49" charset="-122"/>
                <a:ea typeface="楷体" panose="02010609060101010101" pitchFamily="49" charset="-122"/>
              </a:rPr>
              <a:t>为刘少奇同志平反</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63087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7121" y="5849008"/>
            <a:ext cx="1365182" cy="822480"/>
          </a:xfrm>
          <a:prstGeom prst="rect">
            <a:avLst/>
          </a:prstGeom>
        </p:spPr>
      </p:pic>
      <p:sp>
        <p:nvSpPr>
          <p:cNvPr id="13" name="文本框 12"/>
          <p:cNvSpPr txBox="1"/>
          <p:nvPr/>
        </p:nvSpPr>
        <p:spPr>
          <a:xfrm>
            <a:off x="4558665" y="996315"/>
            <a:ext cx="3074670" cy="521970"/>
          </a:xfrm>
          <a:prstGeom prst="rect">
            <a:avLst/>
          </a:prstGeom>
          <a:noFill/>
        </p:spPr>
        <p:txBody>
          <a:bodyPr wrap="square" rtlCol="0">
            <a:spAutoFit/>
          </a:bodyPr>
          <a:lstStyle/>
          <a:p>
            <a:r>
              <a:rPr lang="zh-CN" altLang="en-US" sz="28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拨乱反正</a:t>
            </a:r>
          </a:p>
        </p:txBody>
      </p:sp>
      <p:sp>
        <p:nvSpPr>
          <p:cNvPr id="2" name="文本框 1"/>
          <p:cNvSpPr txBox="1"/>
          <p:nvPr/>
        </p:nvSpPr>
        <p:spPr>
          <a:xfrm>
            <a:off x="173355" y="811530"/>
            <a:ext cx="4018915" cy="706755"/>
          </a:xfrm>
          <a:prstGeom prst="rect">
            <a:avLst/>
          </a:prstGeom>
          <a:noFill/>
        </p:spPr>
        <p:txBody>
          <a:bodyPr wrap="square" rtlCol="0" anchor="t">
            <a:spAutoFit/>
          </a:bodyPr>
          <a:lstStyle/>
          <a:p>
            <a:r>
              <a:rPr lang="zh-CN" altLang="en-US" sz="4000" b="1">
                <a:solidFill>
                  <a:srgbClr val="FF0000"/>
                </a:solidFill>
                <a:latin typeface="楷体" panose="02010609060101010101" pitchFamily="49" charset="-122"/>
                <a:ea typeface="楷体" panose="02010609060101010101" pitchFamily="49" charset="-122"/>
                <a:sym typeface="+mn-ea"/>
              </a:rPr>
              <a:t>春回大地暖神州</a:t>
            </a:r>
            <a:endParaRPr lang="zh-CN" altLang="en-US" sz="4000"/>
          </a:p>
        </p:txBody>
      </p:sp>
      <p:sp>
        <p:nvSpPr>
          <p:cNvPr id="80" name="矩形 79"/>
          <p:cNvSpPr/>
          <p:nvPr/>
        </p:nvSpPr>
        <p:spPr>
          <a:xfrm>
            <a:off x="1839885" y="1695813"/>
            <a:ext cx="9215502" cy="583565"/>
          </a:xfrm>
          <a:prstGeom prst="rect">
            <a:avLst/>
          </a:prstGeom>
        </p:spPr>
        <p:txBody>
          <a:bodyPr wrap="square">
            <a:spAutoFit/>
          </a:bodyPr>
          <a:lstStyle/>
          <a:p>
            <a:pPr lvl="0"/>
            <a:r>
              <a:rPr lang="zh-CN" altLang="en-US" sz="3200" b="1" dirty="0">
                <a:solidFill>
                  <a:prstClr val="black"/>
                </a:solidFill>
                <a:latin typeface="楷体" panose="02010609060101010101" pitchFamily="49" charset="-122"/>
                <a:ea typeface="楷体" panose="02010609060101010101" pitchFamily="49" charset="-122"/>
              </a:rPr>
              <a:t>中华人民共和国成立以来最大的冤案得到平反</a:t>
            </a:r>
          </a:p>
        </p:txBody>
      </p:sp>
      <p:pic>
        <p:nvPicPr>
          <p:cNvPr id="26" name="Picture 2" descr="刘少奇追悼大会会场"/>
          <p:cNvPicPr>
            <a:picLocks noChangeAspect="1" noChangeArrowheads="1"/>
          </p:cNvPicPr>
          <p:nvPr/>
        </p:nvPicPr>
        <p:blipFill>
          <a:blip r:embed="rId6"/>
          <a:srcRect b="10429"/>
          <a:stretch>
            <a:fillRect/>
          </a:stretch>
        </p:blipFill>
        <p:spPr bwMode="auto">
          <a:xfrm>
            <a:off x="1474757" y="2457441"/>
            <a:ext cx="4654422" cy="3294991"/>
          </a:xfrm>
          <a:prstGeom prst="rect">
            <a:avLst/>
          </a:prstGeom>
          <a:ln>
            <a:noFill/>
          </a:ln>
          <a:effectLst>
            <a:outerShdw blurRad="292100" dist="139700" dir="2700000" algn="tl" rotWithShape="0">
              <a:srgbClr val="333333">
                <a:alpha val="65000"/>
              </a:srgbClr>
            </a:outerShdw>
          </a:effectLst>
        </p:spPr>
      </p:pic>
      <p:pic>
        <p:nvPicPr>
          <p:cNvPr id="78" name="图片 77" descr="1472117834849 (1).jpg"/>
          <p:cNvPicPr>
            <a:picLocks noChangeAspect="1"/>
          </p:cNvPicPr>
          <p:nvPr/>
        </p:nvPicPr>
        <p:blipFill>
          <a:blip r:embed="rId7"/>
          <a:stretch>
            <a:fillRect/>
          </a:stretch>
        </p:blipFill>
        <p:spPr>
          <a:xfrm>
            <a:off x="6261104" y="2457441"/>
            <a:ext cx="4480590" cy="3246805"/>
          </a:xfrm>
          <a:prstGeom prst="rect">
            <a:avLst/>
          </a:prstGeom>
          <a:ln>
            <a:noFill/>
          </a:ln>
          <a:effectLst>
            <a:outerShdw blurRad="292100" dist="139700" dir="2700000" algn="tl" rotWithShape="0">
              <a:srgbClr val="333333">
                <a:alpha val="65000"/>
              </a:srgbClr>
            </a:outerShdw>
          </a:effectLst>
        </p:spPr>
      </p:pic>
      <p:sp>
        <p:nvSpPr>
          <p:cNvPr id="27" name="Rectangle 14"/>
          <p:cNvSpPr>
            <a:spLocks noChangeArrowheads="1"/>
          </p:cNvSpPr>
          <p:nvPr/>
        </p:nvSpPr>
        <p:spPr bwMode="auto">
          <a:xfrm>
            <a:off x="1552575" y="5904865"/>
            <a:ext cx="9189085" cy="953135"/>
          </a:xfrm>
          <a:prstGeom prst="rect">
            <a:avLst/>
          </a:prstGeom>
          <a:noFill/>
          <a:ln w="9525">
            <a:noFill/>
            <a:miter lim="800000"/>
          </a:ln>
          <a:effectLst/>
        </p:spPr>
        <p:txBody>
          <a:bodyPr wrap="square" anchor="ctr">
            <a:spAutoFit/>
          </a:bodyPr>
          <a:lstStyle/>
          <a:p>
            <a:r>
              <a:rPr lang="en-US" altLang="zh-CN" sz="2800" b="1" dirty="0">
                <a:latin typeface="楷体" panose="02010609060101010101" pitchFamily="49" charset="-122"/>
                <a:ea typeface="楷体" panose="02010609060101010101" pitchFamily="49" charset="-122"/>
                <a:cs typeface="楷体" panose="02010609060101010101" pitchFamily="49" charset="-122"/>
              </a:rPr>
              <a:t>1980</a:t>
            </a:r>
            <a:r>
              <a:rPr lang="zh-CN" altLang="en-US" sz="2800" b="1" dirty="0">
                <a:latin typeface="楷体" panose="02010609060101010101" pitchFamily="49" charset="-122"/>
                <a:ea typeface="楷体" panose="02010609060101010101" pitchFamily="49" charset="-122"/>
                <a:cs typeface="楷体" panose="02010609060101010101" pitchFamily="49" charset="-122"/>
              </a:rPr>
              <a:t>年</a:t>
            </a:r>
            <a:r>
              <a:rPr lang="en-US" altLang="zh-CN" sz="2800" b="1" dirty="0">
                <a:latin typeface="楷体" panose="02010609060101010101" pitchFamily="49" charset="-122"/>
                <a:ea typeface="楷体" panose="02010609060101010101" pitchFamily="49" charset="-122"/>
                <a:cs typeface="楷体" panose="02010609060101010101" pitchFamily="49" charset="-122"/>
              </a:rPr>
              <a:t>5</a:t>
            </a:r>
            <a:r>
              <a:rPr lang="zh-CN" altLang="en-US" sz="2800" b="1" dirty="0">
                <a:latin typeface="楷体" panose="02010609060101010101" pitchFamily="49" charset="-122"/>
                <a:ea typeface="楷体" panose="02010609060101010101" pitchFamily="49" charset="-122"/>
                <a:cs typeface="楷体" panose="02010609060101010101" pitchFamily="49" charset="-122"/>
              </a:rPr>
              <a:t>月</a:t>
            </a:r>
            <a:r>
              <a:rPr lang="en-US" altLang="zh-CN" sz="2800" b="1" dirty="0">
                <a:latin typeface="楷体" panose="02010609060101010101" pitchFamily="49" charset="-122"/>
                <a:ea typeface="楷体" panose="02010609060101010101" pitchFamily="49" charset="-122"/>
                <a:cs typeface="楷体" panose="02010609060101010101" pitchFamily="49" charset="-122"/>
              </a:rPr>
              <a:t>17</a:t>
            </a:r>
            <a:r>
              <a:rPr lang="zh-CN" altLang="en-US" sz="2800" b="1" dirty="0">
                <a:latin typeface="楷体" panose="02010609060101010101" pitchFamily="49" charset="-122"/>
                <a:ea typeface="楷体" panose="02010609060101010101" pitchFamily="49" charset="-122"/>
                <a:cs typeface="楷体" panose="02010609060101010101" pitchFamily="49" charset="-122"/>
              </a:rPr>
              <a:t>日，刘少奇追悼大会在北京举行，党和国家领导人以及首都各方面代表一万多人参加了追悼大会</a:t>
            </a:r>
          </a:p>
        </p:txBody>
      </p:sp>
      <p:sp>
        <p:nvSpPr>
          <p:cNvPr id="4" name="文本框 3"/>
          <p:cNvSpPr txBox="1"/>
          <p:nvPr/>
        </p:nvSpPr>
        <p:spPr>
          <a:xfrm>
            <a:off x="518160" y="2324100"/>
            <a:ext cx="675005" cy="3580765"/>
          </a:xfrm>
          <a:prstGeom prst="rect">
            <a:avLst/>
          </a:prstGeom>
          <a:noFill/>
        </p:spPr>
        <p:txBody>
          <a:bodyPr vert="eaVert" wrap="square" rtlCol="0">
            <a:spAutoFit/>
          </a:bodyPr>
          <a:lstStyle/>
          <a:p>
            <a:r>
              <a:rPr lang="zh-CN" altLang="zh-CN" sz="3200" b="1">
                <a:latin typeface="楷体" panose="02010609060101010101" pitchFamily="49" charset="-122"/>
                <a:ea typeface="楷体" panose="02010609060101010101" pitchFamily="49" charset="-122"/>
              </a:rPr>
              <a:t>为刘少奇同志平反</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63087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7121" y="5849008"/>
            <a:ext cx="1365182" cy="822480"/>
          </a:xfrm>
          <a:prstGeom prst="rect">
            <a:avLst/>
          </a:prstGeom>
        </p:spPr>
      </p:pic>
      <p:pic>
        <p:nvPicPr>
          <p:cNvPr id="2" name="图片 1"/>
          <p:cNvPicPr>
            <a:picLocks noChangeAspect="1"/>
          </p:cNvPicPr>
          <p:nvPr/>
        </p:nvPicPr>
        <p:blipFill rotWithShape="1">
          <a:blip r:embed="rId6" cstate="print">
            <a:extLst>
              <a:ext uri="{28A0092B-C50C-407E-A947-70E740481C1C}">
                <a14:useLocalDpi xmlns:a14="http://schemas.microsoft.com/office/drawing/2010/main" val="0"/>
              </a:ext>
            </a:extLst>
          </a:blip>
          <a:srcRect l="24814" r="34240" b="25049"/>
          <a:stretch>
            <a:fillRect/>
          </a:stretch>
        </p:blipFill>
        <p:spPr>
          <a:xfrm>
            <a:off x="993775" y="1545590"/>
            <a:ext cx="9733280" cy="4644390"/>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pic>
        <p:nvPicPr>
          <p:cNvPr id="35" name="图片 34" descr="t01893b0bf008f19c02.jpg"/>
          <p:cNvPicPr>
            <a:picLocks noChangeAspect="1"/>
          </p:cNvPicPr>
          <p:nvPr/>
        </p:nvPicPr>
        <p:blipFill>
          <a:blip r:embed="rId7">
            <a:clrChange>
              <a:clrFrom>
                <a:srgbClr val="FEFEFF"/>
              </a:clrFrom>
              <a:clrTo>
                <a:srgbClr val="FEFEFF">
                  <a:alpha val="0"/>
                </a:srgbClr>
              </a:clrTo>
            </a:clrChange>
          </a:blip>
          <a:stretch>
            <a:fillRect/>
          </a:stretch>
        </p:blipFill>
        <p:spPr>
          <a:xfrm>
            <a:off x="1474757" y="2388066"/>
            <a:ext cx="5743401" cy="3833720"/>
          </a:xfrm>
          <a:prstGeom prst="rect">
            <a:avLst/>
          </a:prstGeom>
          <a:ln>
            <a:noFill/>
          </a:ln>
          <a:effectLst>
            <a:outerShdw blurRad="292100" dist="139700" dir="2700000" algn="tl" rotWithShape="0">
              <a:srgbClr val="333333">
                <a:alpha val="65000"/>
              </a:srgbClr>
            </a:outerShdw>
          </a:effectLst>
        </p:spPr>
      </p:pic>
      <p:pic>
        <p:nvPicPr>
          <p:cNvPr id="3" name="Picture 16" descr="亲人们将刘少奇的骨灰撒向大海"/>
          <p:cNvPicPr>
            <a:picLocks noChangeAspect="1" noChangeArrowheads="1"/>
          </p:cNvPicPr>
          <p:nvPr/>
        </p:nvPicPr>
        <p:blipFill>
          <a:blip r:embed="rId8">
            <a:clrChange>
              <a:clrFrom>
                <a:srgbClr val="FFFFFF"/>
              </a:clrFrom>
              <a:clrTo>
                <a:srgbClr val="FFFFFF">
                  <a:alpha val="0"/>
                </a:srgbClr>
              </a:clrTo>
            </a:clrChange>
          </a:blip>
          <a:srcRect r="14000"/>
          <a:stretch>
            <a:fillRect/>
          </a:stretch>
        </p:blipFill>
        <p:spPr bwMode="auto">
          <a:xfrm>
            <a:off x="7404111" y="2028814"/>
            <a:ext cx="3071834" cy="4161186"/>
          </a:xfrm>
          <a:prstGeom prst="rect">
            <a:avLst/>
          </a:prstGeom>
          <a:ln>
            <a:noFill/>
          </a:ln>
          <a:effectLst>
            <a:outerShdw blurRad="292100" dist="139700" dir="2700000" algn="tl" rotWithShape="0">
              <a:srgbClr val="333333">
                <a:alpha val="65000"/>
              </a:srgbClr>
            </a:outerShdw>
          </a:effectLst>
        </p:spPr>
      </p:pic>
      <p:sp>
        <p:nvSpPr>
          <p:cNvPr id="27" name="Rectangle 14"/>
          <p:cNvSpPr>
            <a:spLocks noChangeArrowheads="1"/>
          </p:cNvSpPr>
          <p:nvPr/>
        </p:nvSpPr>
        <p:spPr bwMode="auto">
          <a:xfrm>
            <a:off x="2014196" y="6397637"/>
            <a:ext cx="7215238" cy="460375"/>
          </a:xfrm>
          <a:prstGeom prst="rect">
            <a:avLst/>
          </a:prstGeom>
          <a:noFill/>
          <a:ln w="9525">
            <a:noFill/>
            <a:miter lim="800000"/>
          </a:ln>
          <a:effectLst/>
        </p:spPr>
        <p:txBody>
          <a:bodyPr wrap="square" anchor="ctr">
            <a:spAutoFit/>
          </a:bodyPr>
          <a:lstStyle/>
          <a:p>
            <a:r>
              <a:rPr lang="zh-CN" altLang="en-US" sz="2400" dirty="0">
                <a:latin typeface="华文新魏" panose="02010800040101010101" pitchFamily="2" charset="-122"/>
                <a:ea typeface="华文新魏" panose="02010800040101010101" pitchFamily="2" charset="-122"/>
              </a:rPr>
              <a:t>　</a:t>
            </a:r>
            <a:r>
              <a:rPr lang="en-US" altLang="zh-CN" sz="2400" b="1" dirty="0">
                <a:latin typeface="楷体" panose="02010609060101010101" pitchFamily="49" charset="-122"/>
                <a:ea typeface="楷体" panose="02010609060101010101" pitchFamily="49" charset="-122"/>
                <a:cs typeface="楷体" panose="02010609060101010101" pitchFamily="49" charset="-122"/>
              </a:rPr>
              <a:t>5</a:t>
            </a:r>
            <a:r>
              <a:rPr lang="zh-CN" altLang="en-US" sz="2400" b="1" dirty="0">
                <a:latin typeface="楷体" panose="02010609060101010101" pitchFamily="49" charset="-122"/>
                <a:ea typeface="楷体" panose="02010609060101010101" pitchFamily="49" charset="-122"/>
                <a:cs typeface="楷体" panose="02010609060101010101" pitchFamily="49" charset="-122"/>
              </a:rPr>
              <a:t>月</a:t>
            </a:r>
            <a:r>
              <a:rPr lang="en-US" altLang="zh-CN" sz="2400" b="1" dirty="0">
                <a:latin typeface="楷体" panose="02010609060101010101" pitchFamily="49" charset="-122"/>
                <a:ea typeface="楷体" panose="02010609060101010101" pitchFamily="49" charset="-122"/>
                <a:cs typeface="楷体" panose="02010609060101010101" pitchFamily="49" charset="-122"/>
              </a:rPr>
              <a:t>19</a:t>
            </a:r>
            <a:r>
              <a:rPr lang="zh-CN" altLang="en-US" sz="2400" b="1" dirty="0">
                <a:latin typeface="楷体" panose="02010609060101010101" pitchFamily="49" charset="-122"/>
                <a:ea typeface="楷体" panose="02010609060101010101" pitchFamily="49" charset="-122"/>
                <a:cs typeface="楷体" panose="02010609060101010101" pitchFamily="49" charset="-122"/>
              </a:rPr>
              <a:t>日，遵刘少奇遗嘱，亲属将其骨灰撒向大海</a:t>
            </a:r>
          </a:p>
        </p:txBody>
      </p:sp>
      <p:sp>
        <p:nvSpPr>
          <p:cNvPr id="4" name="文本框 3"/>
          <p:cNvSpPr txBox="1"/>
          <p:nvPr/>
        </p:nvSpPr>
        <p:spPr>
          <a:xfrm>
            <a:off x="173355" y="1863090"/>
            <a:ext cx="675005" cy="3580765"/>
          </a:xfrm>
          <a:prstGeom prst="rect">
            <a:avLst/>
          </a:prstGeom>
          <a:noFill/>
        </p:spPr>
        <p:txBody>
          <a:bodyPr vert="eaVert" wrap="square" rtlCol="0">
            <a:spAutoFit/>
          </a:bodyPr>
          <a:lstStyle/>
          <a:p>
            <a:r>
              <a:rPr lang="zh-CN" altLang="zh-CN" sz="3200" b="1">
                <a:latin typeface="楷体" panose="02010609060101010101" pitchFamily="49" charset="-122"/>
                <a:ea typeface="楷体" panose="02010609060101010101" pitchFamily="49" charset="-122"/>
              </a:rPr>
              <a:t>为刘少奇同志平反</a:t>
            </a:r>
          </a:p>
        </p:txBody>
      </p:sp>
      <p:sp>
        <p:nvSpPr>
          <p:cNvPr id="8" name="文本框 7"/>
          <p:cNvSpPr txBox="1"/>
          <p:nvPr/>
        </p:nvSpPr>
        <p:spPr>
          <a:xfrm>
            <a:off x="539750" y="723265"/>
            <a:ext cx="4018915" cy="706755"/>
          </a:xfrm>
          <a:prstGeom prst="rect">
            <a:avLst/>
          </a:prstGeom>
          <a:noFill/>
        </p:spPr>
        <p:txBody>
          <a:bodyPr wrap="square" rtlCol="0" anchor="t">
            <a:spAutoFit/>
          </a:bodyPr>
          <a:lstStyle/>
          <a:p>
            <a:r>
              <a:rPr lang="zh-CN" altLang="en-US" sz="4000" b="1">
                <a:solidFill>
                  <a:srgbClr val="FF0000"/>
                </a:solidFill>
                <a:latin typeface="楷体" panose="02010609060101010101" pitchFamily="49" charset="-122"/>
                <a:ea typeface="楷体" panose="02010609060101010101" pitchFamily="49" charset="-122"/>
                <a:sym typeface="+mn-ea"/>
              </a:rPr>
              <a:t>春回大地暖神州</a:t>
            </a:r>
            <a:endParaRPr lang="zh-CN" altLang="en-US" sz="4000"/>
          </a:p>
        </p:txBody>
      </p:sp>
      <p:sp>
        <p:nvSpPr>
          <p:cNvPr id="13" name="文本框 12"/>
          <p:cNvSpPr txBox="1"/>
          <p:nvPr/>
        </p:nvSpPr>
        <p:spPr>
          <a:xfrm>
            <a:off x="4558665" y="815975"/>
            <a:ext cx="3074670" cy="521970"/>
          </a:xfrm>
          <a:prstGeom prst="rect">
            <a:avLst/>
          </a:prstGeom>
          <a:noFill/>
        </p:spPr>
        <p:txBody>
          <a:bodyPr wrap="square" rtlCol="0">
            <a:spAutoFit/>
          </a:bodyPr>
          <a:lstStyle/>
          <a:p>
            <a:r>
              <a:rPr lang="zh-CN" altLang="en-US" sz="28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拨乱反正</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179503" y="213678"/>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4453890" y="631190"/>
            <a:ext cx="3074670" cy="521970"/>
          </a:xfrm>
          <a:prstGeom prst="rect">
            <a:avLst/>
          </a:prstGeom>
          <a:noFill/>
        </p:spPr>
        <p:txBody>
          <a:bodyPr wrap="square" rtlCol="0">
            <a:spAutoFit/>
          </a:bodyPr>
          <a:lstStyle/>
          <a:p>
            <a:r>
              <a:rPr lang="zh-CN" altLang="en-US" sz="28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拨乱反正</a:t>
            </a:r>
          </a:p>
        </p:txBody>
      </p:sp>
      <p:sp>
        <p:nvSpPr>
          <p:cNvPr id="2" name="文本框 1"/>
          <p:cNvSpPr txBox="1"/>
          <p:nvPr/>
        </p:nvSpPr>
        <p:spPr>
          <a:xfrm>
            <a:off x="0" y="582295"/>
            <a:ext cx="4018915" cy="706755"/>
          </a:xfrm>
          <a:prstGeom prst="rect">
            <a:avLst/>
          </a:prstGeom>
          <a:noFill/>
        </p:spPr>
        <p:txBody>
          <a:bodyPr wrap="square" rtlCol="0" anchor="t">
            <a:spAutoFit/>
          </a:bodyPr>
          <a:lstStyle/>
          <a:p>
            <a:r>
              <a:rPr lang="zh-CN" altLang="en-US" sz="4000" b="1">
                <a:solidFill>
                  <a:srgbClr val="FF0000"/>
                </a:solidFill>
                <a:latin typeface="楷体" panose="02010609060101010101" pitchFamily="49" charset="-122"/>
                <a:ea typeface="楷体" panose="02010609060101010101" pitchFamily="49" charset="-122"/>
                <a:sym typeface="+mn-ea"/>
              </a:rPr>
              <a:t>春回大地暖神州</a:t>
            </a:r>
            <a:endParaRPr lang="zh-CN" altLang="en-US" sz="4000"/>
          </a:p>
        </p:txBody>
      </p:sp>
      <p:sp>
        <p:nvSpPr>
          <p:cNvPr id="3" name="矩形 2"/>
          <p:cNvSpPr/>
          <p:nvPr/>
        </p:nvSpPr>
        <p:spPr>
          <a:xfrm>
            <a:off x="142338" y="1450742"/>
            <a:ext cx="999490" cy="583565"/>
          </a:xfrm>
          <a:prstGeom prst="rect">
            <a:avLst/>
          </a:prstGeom>
        </p:spPr>
        <p:txBody>
          <a:bodyPr wrap="none">
            <a:spAutoFit/>
          </a:bodyPr>
          <a:lstStyle/>
          <a:p>
            <a:r>
              <a:rPr lang="zh-CN" altLang="en-US" sz="36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表现</a:t>
            </a:r>
          </a:p>
        </p:txBody>
      </p:sp>
      <p:sp>
        <p:nvSpPr>
          <p:cNvPr id="28" name="矩形 27"/>
          <p:cNvSpPr/>
          <p:nvPr/>
        </p:nvSpPr>
        <p:spPr>
          <a:xfrm>
            <a:off x="1388745" y="1450975"/>
            <a:ext cx="4791075" cy="2861310"/>
          </a:xfrm>
          <a:prstGeom prst="rect">
            <a:avLst/>
          </a:prstGeom>
        </p:spPr>
        <p:txBody>
          <a:bodyPr wrap="square">
            <a:spAutoFit/>
          </a:bodyPr>
          <a:lstStyle/>
          <a:p>
            <a:r>
              <a:rPr lang="en-US" altLang="zh-CN" sz="3600" b="1" dirty="0">
                <a:solidFill>
                  <a:schemeClr val="tx1"/>
                </a:solidFill>
                <a:latin typeface="楷体" panose="02010609060101010101" pitchFamily="49" charset="-122"/>
                <a:ea typeface="楷体" panose="02010609060101010101" pitchFamily="49" charset="-122"/>
                <a:cs typeface="楷体" panose="02010609060101010101" pitchFamily="49" charset="-122"/>
              </a:rPr>
              <a:t>③1981</a:t>
            </a:r>
            <a:r>
              <a:rPr lang="zh-CN" altLang="en-US" sz="3600" b="1" dirty="0">
                <a:solidFill>
                  <a:schemeClr val="tx1"/>
                </a:solidFill>
                <a:latin typeface="楷体" panose="02010609060101010101" pitchFamily="49" charset="-122"/>
                <a:ea typeface="楷体" panose="02010609060101010101" pitchFamily="49" charset="-122"/>
                <a:cs typeface="楷体" panose="02010609060101010101" pitchFamily="49" charset="-122"/>
              </a:rPr>
              <a:t>年，中共十一届六中全会召开，通过了</a:t>
            </a:r>
            <a:r>
              <a:rPr lang="en-US" altLang="zh-CN"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中国共产党中央委员会关于建国以来党的若干历史问题的决议</a:t>
            </a:r>
            <a:r>
              <a:rPr lang="en-US" altLang="zh-CN"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a:t>
            </a:r>
          </a:p>
        </p:txBody>
      </p:sp>
      <p:pic>
        <p:nvPicPr>
          <p:cNvPr id="31" name="图片 30" descr="5dc0009d0c88f2ffeeb.jpg">
            <a:hlinkClick r:id="rId5" action="ppaction://hlinkfile"/>
          </p:cNvPr>
          <p:cNvPicPr>
            <a:picLocks noChangeAspect="1"/>
          </p:cNvPicPr>
          <p:nvPr/>
        </p:nvPicPr>
        <p:blipFill>
          <a:blip r:embed="rId6"/>
          <a:stretch>
            <a:fillRect/>
          </a:stretch>
        </p:blipFill>
        <p:spPr>
          <a:xfrm>
            <a:off x="6680200" y="904240"/>
            <a:ext cx="5426075" cy="4366260"/>
          </a:xfrm>
          <a:prstGeom prst="rect">
            <a:avLst/>
          </a:prstGeom>
        </p:spPr>
      </p:pic>
      <p:sp>
        <p:nvSpPr>
          <p:cNvPr id="9" name="矩形 8"/>
          <p:cNvSpPr/>
          <p:nvPr/>
        </p:nvSpPr>
        <p:spPr>
          <a:xfrm>
            <a:off x="6620186" y="5270513"/>
            <a:ext cx="5572164" cy="1322070"/>
          </a:xfrm>
          <a:prstGeom prst="rect">
            <a:avLst/>
          </a:prstGeom>
        </p:spPr>
        <p:txBody>
          <a:bodyPr wrap="square">
            <a:spAutoFit/>
          </a:bodyPr>
          <a:lstStyle/>
          <a:p>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决议</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肯定了十一届三中全会以来逐步确立的适合中国情况的建设社会主义现代化强国的正确道路，进一步指明中国社会主义事业和党的工作继续前进的方向</a:t>
            </a:r>
            <a:r>
              <a:rPr lang="zh-CN" altLang="en-US" sz="2000" dirty="0">
                <a:latin typeface="华文新魏" panose="02010800040101010101" pitchFamily="2" charset="-122"/>
                <a:ea typeface="华文新魏" panose="02010800040101010101" pitchFamily="2" charset="-122"/>
              </a:rPr>
              <a:t>。</a:t>
            </a:r>
          </a:p>
        </p:txBody>
      </p:sp>
      <p:pic>
        <p:nvPicPr>
          <p:cNvPr id="21506" name="图片 2" descr="1_190515214628_1.JPG"/>
          <p:cNvPicPr>
            <a:picLocks noChangeAspect="1"/>
          </p:cNvPicPr>
          <p:nvPr/>
        </p:nvPicPr>
        <p:blipFill>
          <a:blip r:embed="rId7"/>
          <a:stretch>
            <a:fillRect/>
          </a:stretch>
        </p:blipFill>
        <p:spPr>
          <a:xfrm>
            <a:off x="8614410" y="6339205"/>
            <a:ext cx="3577590" cy="518795"/>
          </a:xfrm>
          <a:prstGeom prst="rect">
            <a:avLst/>
          </a:prstGeom>
          <a:noFill/>
          <a:ln w="9525">
            <a:noFill/>
          </a:ln>
        </p:spPr>
      </p:pic>
      <p:sp>
        <p:nvSpPr>
          <p:cNvPr id="10" name="矩形 9"/>
          <p:cNvSpPr/>
          <p:nvPr/>
        </p:nvSpPr>
        <p:spPr>
          <a:xfrm>
            <a:off x="142518" y="4624079"/>
            <a:ext cx="1107996" cy="646331"/>
          </a:xfrm>
          <a:prstGeom prst="rect">
            <a:avLst/>
          </a:prstGeom>
        </p:spPr>
        <p:txBody>
          <a:bodyPr wrap="none">
            <a:spAutoFit/>
          </a:bodyPr>
          <a:lstStyle/>
          <a:p>
            <a:r>
              <a:rPr lang="zh-CN" altLang="en-US" sz="36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影响</a:t>
            </a:r>
          </a:p>
        </p:txBody>
      </p:sp>
      <p:sp>
        <p:nvSpPr>
          <p:cNvPr id="11" name="矩形 10"/>
          <p:cNvSpPr/>
          <p:nvPr/>
        </p:nvSpPr>
        <p:spPr>
          <a:xfrm>
            <a:off x="1536065" y="4839335"/>
            <a:ext cx="5083810" cy="1753235"/>
          </a:xfrm>
          <a:prstGeom prst="rect">
            <a:avLst/>
          </a:prstGeom>
        </p:spPr>
        <p:txBody>
          <a:bodyPr wrap="square">
            <a:spAutoFit/>
          </a:bodyPr>
          <a:lstStyle/>
          <a:p>
            <a:r>
              <a:rPr lang="zh-CN" altLang="en-US" sz="3600" b="1" dirty="0">
                <a:solidFill>
                  <a:prstClr val="black"/>
                </a:solidFill>
                <a:latin typeface="楷体" panose="02010609060101010101" pitchFamily="49" charset="-122"/>
                <a:ea typeface="楷体" panose="02010609060101010101" pitchFamily="49" charset="-122"/>
              </a:rPr>
              <a:t>标志着中国共产党在</a:t>
            </a:r>
            <a:r>
              <a:rPr lang="zh-CN" altLang="en-US" sz="3600" b="1" dirty="0">
                <a:solidFill>
                  <a:srgbClr val="FF0000"/>
                </a:solidFill>
                <a:latin typeface="楷体" panose="02010609060101010101" pitchFamily="49" charset="-122"/>
                <a:ea typeface="楷体" panose="02010609060101010101" pitchFamily="49" charset="-122"/>
              </a:rPr>
              <a:t>指导思想上的拨乱反正胜利完成</a:t>
            </a:r>
            <a:r>
              <a:rPr lang="zh-CN" altLang="en-US" sz="3600" dirty="0">
                <a:solidFill>
                  <a:srgbClr val="FF0000"/>
                </a:solidFill>
                <a:latin typeface="华文新魏" panose="02010800040101010101" pitchFamily="2" charset="-122"/>
                <a:ea typeface="华文新魏" panose="02010800040101010101" pitchFamily="2" charset="-122"/>
              </a:rPr>
              <a:t>。</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42132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2153920" y="1469390"/>
            <a:ext cx="9036685" cy="768350"/>
          </a:xfrm>
          <a:prstGeom prst="rect">
            <a:avLst/>
          </a:prstGeom>
          <a:noFill/>
        </p:spPr>
        <p:txBody>
          <a:bodyPr wrap="square" rtlCol="0">
            <a:spAutoFit/>
          </a:bodyPr>
          <a:lstStyle/>
          <a:p>
            <a:r>
              <a:rPr lang="en-US" altLang="zh-CN" sz="4400">
                <a:solidFill>
                  <a:srgbClr val="00B0F0"/>
                </a:solidFill>
              </a:rPr>
              <a:t>   </a:t>
            </a:r>
            <a:r>
              <a:rPr lang="en-US" altLang="zh-CN" sz="440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en-US" altLang="zh-CN" sz="4400" b="1">
                <a:solidFill>
                  <a:srgbClr val="FF0000"/>
                </a:solidFill>
                <a:latin typeface="楷体" panose="02010609060101010101" pitchFamily="49" charset="-122"/>
                <a:ea typeface="楷体" panose="02010609060101010101" pitchFamily="49" charset="-122"/>
                <a:cs typeface="楷体" panose="02010609060101010101" pitchFamily="49" charset="-122"/>
              </a:rPr>
              <a:t>  </a:t>
            </a:r>
            <a:endParaRPr lang="zh-CN" altLang="en-US" sz="4400" b="1">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
        <p:nvSpPr>
          <p:cNvPr id="11" name="文本框 10"/>
          <p:cNvSpPr txBox="1"/>
          <p:nvPr/>
        </p:nvSpPr>
        <p:spPr>
          <a:xfrm>
            <a:off x="313055" y="2087245"/>
            <a:ext cx="4509770" cy="645160"/>
          </a:xfrm>
          <a:prstGeom prst="rect">
            <a:avLst/>
          </a:prstGeom>
          <a:noFill/>
        </p:spPr>
        <p:txBody>
          <a:bodyPr wrap="square" rtlCol="0">
            <a:spAutoFit/>
          </a:bodyPr>
          <a:lstStyle/>
          <a:p>
            <a:r>
              <a:rPr lang="zh-CN" altLang="en-US" sz="36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真理标准问题的讨论</a:t>
            </a:r>
          </a:p>
        </p:txBody>
      </p:sp>
      <p:sp>
        <p:nvSpPr>
          <p:cNvPr id="12" name="文本框 11"/>
          <p:cNvSpPr txBox="1"/>
          <p:nvPr/>
        </p:nvSpPr>
        <p:spPr>
          <a:xfrm>
            <a:off x="313690" y="3491230"/>
            <a:ext cx="5244465" cy="645160"/>
          </a:xfrm>
          <a:prstGeom prst="rect">
            <a:avLst/>
          </a:prstGeom>
          <a:noFill/>
        </p:spPr>
        <p:txBody>
          <a:bodyPr wrap="square" rtlCol="0">
            <a:spAutoFit/>
          </a:bodyPr>
          <a:lstStyle/>
          <a:p>
            <a:r>
              <a:rPr lang="zh-CN" altLang="en-US" sz="36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十一届三中全会的召开</a:t>
            </a:r>
            <a:endParaRPr lang="en-US" altLang="zh-CN" sz="36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endParaRPr>
          </a:p>
        </p:txBody>
      </p:sp>
      <p:sp>
        <p:nvSpPr>
          <p:cNvPr id="13" name="文本框 12"/>
          <p:cNvSpPr txBox="1"/>
          <p:nvPr/>
        </p:nvSpPr>
        <p:spPr>
          <a:xfrm>
            <a:off x="313055" y="4728845"/>
            <a:ext cx="3074670" cy="583565"/>
          </a:xfrm>
          <a:prstGeom prst="rect">
            <a:avLst/>
          </a:prstGeom>
          <a:noFill/>
        </p:spPr>
        <p:txBody>
          <a:bodyPr wrap="square" rtlCol="0">
            <a:spAutoFit/>
          </a:bodyPr>
          <a:lstStyle/>
          <a:p>
            <a:r>
              <a:rPr lang="zh-CN" altLang="en-US" sz="36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拨乱反正</a:t>
            </a:r>
            <a:endParaRPr lang="zh-CN" altLang="en-US" sz="32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endParaRPr>
          </a:p>
        </p:txBody>
      </p:sp>
      <p:pic>
        <p:nvPicPr>
          <p:cNvPr id="21506" name="图片 2" descr="1_190515214628_1.JPG"/>
          <p:cNvPicPr>
            <a:picLocks noChangeAspect="1"/>
          </p:cNvPicPr>
          <p:nvPr/>
        </p:nvPicPr>
        <p:blipFill>
          <a:blip r:embed="rId6"/>
          <a:stretch>
            <a:fillRect/>
          </a:stretch>
        </p:blipFill>
        <p:spPr>
          <a:xfrm>
            <a:off x="8670925" y="6233160"/>
            <a:ext cx="3435350" cy="625475"/>
          </a:xfrm>
          <a:prstGeom prst="rect">
            <a:avLst/>
          </a:prstGeom>
          <a:noFill/>
          <a:ln w="9525">
            <a:noFill/>
          </a:ln>
        </p:spPr>
      </p:pic>
      <p:sp>
        <p:nvSpPr>
          <p:cNvPr id="2" name="文本框 1"/>
          <p:cNvSpPr txBox="1"/>
          <p:nvPr/>
        </p:nvSpPr>
        <p:spPr>
          <a:xfrm>
            <a:off x="4662805" y="1159510"/>
            <a:ext cx="2915920" cy="768350"/>
          </a:xfrm>
          <a:prstGeom prst="rect">
            <a:avLst/>
          </a:prstGeom>
          <a:noFill/>
        </p:spPr>
        <p:txBody>
          <a:bodyPr wrap="square" rtlCol="0">
            <a:spAutoFit/>
          </a:bodyPr>
          <a:lstStyle/>
          <a:p>
            <a:pPr algn="l"/>
            <a:r>
              <a:rPr lang="zh-CN" altLang="zh-CN" sz="4400" b="1">
                <a:solidFill>
                  <a:srgbClr val="FF0000"/>
                </a:solidFill>
                <a:latin typeface="楷体" panose="02010609060101010101" pitchFamily="49" charset="-122"/>
                <a:ea typeface="楷体" panose="02010609060101010101" pitchFamily="49" charset="-122"/>
              </a:rPr>
              <a:t>本课小结</a:t>
            </a:r>
          </a:p>
        </p:txBody>
      </p:sp>
      <p:sp>
        <p:nvSpPr>
          <p:cNvPr id="3" name="文本框 2"/>
          <p:cNvSpPr txBox="1"/>
          <p:nvPr/>
        </p:nvSpPr>
        <p:spPr>
          <a:xfrm>
            <a:off x="5414645" y="2148840"/>
            <a:ext cx="6165850" cy="521970"/>
          </a:xfrm>
          <a:prstGeom prst="rect">
            <a:avLst/>
          </a:prstGeom>
          <a:noFill/>
        </p:spPr>
        <p:txBody>
          <a:bodyPr wrap="square" rtlCol="0">
            <a:spAutoFit/>
          </a:bodyPr>
          <a:lstStyle/>
          <a:p>
            <a:r>
              <a:rPr lang="zh-CN" altLang="en-US" sz="2800" b="1">
                <a:solidFill>
                  <a:srgbClr val="FF0000"/>
                </a:solidFill>
                <a:latin typeface="楷体" panose="02010609060101010101" pitchFamily="49" charset="-122"/>
                <a:ea typeface="楷体" panose="02010609060101010101" pitchFamily="49" charset="-122"/>
              </a:rPr>
              <a:t>实践是检验真理的唯一标准</a:t>
            </a:r>
          </a:p>
        </p:txBody>
      </p:sp>
      <p:sp>
        <p:nvSpPr>
          <p:cNvPr id="4" name="文本框 3"/>
          <p:cNvSpPr txBox="1"/>
          <p:nvPr/>
        </p:nvSpPr>
        <p:spPr>
          <a:xfrm>
            <a:off x="5414645" y="3491230"/>
            <a:ext cx="5572760" cy="521970"/>
          </a:xfrm>
          <a:prstGeom prst="rect">
            <a:avLst/>
          </a:prstGeom>
          <a:noFill/>
        </p:spPr>
        <p:txBody>
          <a:bodyPr wrap="square" rtlCol="0">
            <a:spAutoFit/>
          </a:bodyPr>
          <a:lstStyle/>
          <a:p>
            <a:pPr marL="0" marR="0" algn="l" defTabSz="914400" rtl="0" fontAlgn="auto" latinLnBrk="1" hangingPunct="0">
              <a:lnSpc>
                <a:spcPct val="100000"/>
              </a:lnSpc>
              <a:spcBef>
                <a:spcPts val="0"/>
              </a:spcBef>
              <a:spcAft>
                <a:spcPts val="0"/>
              </a:spcAft>
              <a:buClrTx/>
              <a:buSzTx/>
              <a:buFontTx/>
              <a:buNone/>
            </a:pPr>
            <a:r>
              <a:rPr lang="zh-CN" altLang="en-US" sz="2800" b="1">
                <a:solidFill>
                  <a:srgbClr val="FF0000"/>
                </a:solidFill>
                <a:latin typeface="楷体" panose="02010609060101010101" pitchFamily="49" charset="-122"/>
                <a:ea typeface="楷体" panose="02010609060101010101" pitchFamily="49" charset="-122"/>
                <a:sym typeface="+mn-ea"/>
              </a:rPr>
              <a:t>开启了我国改革开放历史新时期．</a:t>
            </a:r>
            <a:endParaRPr lang="zh-CN" altLang="en-US" sz="2800" b="1">
              <a:solidFill>
                <a:srgbClr val="FF0000"/>
              </a:solidFill>
              <a:latin typeface="楷体" panose="02010609060101010101" pitchFamily="49" charset="-122"/>
              <a:ea typeface="楷体" panose="02010609060101010101" pitchFamily="49" charset="-122"/>
            </a:endParaRPr>
          </a:p>
        </p:txBody>
      </p:sp>
      <p:sp>
        <p:nvSpPr>
          <p:cNvPr id="15" name="文本框 14"/>
          <p:cNvSpPr txBox="1"/>
          <p:nvPr/>
        </p:nvSpPr>
        <p:spPr>
          <a:xfrm>
            <a:off x="3034665" y="4791075"/>
            <a:ext cx="3022600" cy="521970"/>
          </a:xfrm>
          <a:prstGeom prst="rect">
            <a:avLst/>
          </a:prstGeom>
          <a:noFill/>
        </p:spPr>
        <p:txBody>
          <a:bodyPr wrap="square" rtlCol="0">
            <a:spAutoFit/>
          </a:bodyPr>
          <a:lstStyle/>
          <a:p>
            <a:r>
              <a:rPr lang="zh-CN" altLang="en-US" sz="2800" b="1">
                <a:solidFill>
                  <a:srgbClr val="FF0000"/>
                </a:solidFill>
                <a:latin typeface="楷体" panose="02010609060101010101" pitchFamily="49" charset="-122"/>
                <a:ea typeface="楷体" panose="02010609060101010101" pitchFamily="49" charset="-122"/>
              </a:rPr>
              <a:t>刘少奇同志平反</a:t>
            </a:r>
          </a:p>
        </p:txBody>
      </p:sp>
      <p:sp>
        <p:nvSpPr>
          <p:cNvPr id="16" name="文本框 15"/>
          <p:cNvSpPr txBox="1"/>
          <p:nvPr/>
        </p:nvSpPr>
        <p:spPr>
          <a:xfrm>
            <a:off x="6177280" y="4421505"/>
            <a:ext cx="5805170" cy="891540"/>
          </a:xfrm>
          <a:prstGeom prst="rect">
            <a:avLst/>
          </a:prstGeom>
          <a:noFill/>
        </p:spPr>
        <p:txBody>
          <a:bodyPr wrap="square" rtlCol="0">
            <a:spAutoFit/>
          </a:bodyPr>
          <a:lstStyle/>
          <a:p>
            <a:endParaRPr lang="zh-CN" altLang="en-US" sz="2800" b="1"/>
          </a:p>
          <a:p>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《关于建国以来党的若干历史问题的决议</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400" b="1"/>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2" grpId="1"/>
      <p:bldP spid="3" grpId="0"/>
      <p:bldP spid="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63087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287020" y="1840230"/>
            <a:ext cx="10843260" cy="768350"/>
          </a:xfrm>
          <a:prstGeom prst="rect">
            <a:avLst/>
          </a:prstGeom>
          <a:noFill/>
        </p:spPr>
        <p:txBody>
          <a:bodyPr wrap="square" rtlCol="0">
            <a:spAutoFit/>
          </a:bodyPr>
          <a:lstStyle/>
          <a:p>
            <a:r>
              <a:rPr lang="en-US" altLang="zh-CN" sz="3600"/>
              <a:t>         </a:t>
            </a:r>
            <a:r>
              <a:rPr lang="en-US" altLang="zh-CN" sz="3600">
                <a:solidFill>
                  <a:srgbClr val="FF0000"/>
                </a:solidFill>
              </a:rPr>
              <a:t> </a:t>
            </a:r>
            <a:r>
              <a:rPr lang="en-US" altLang="zh-CN" sz="3600" b="1">
                <a:solidFill>
                  <a:srgbClr val="FF0000"/>
                </a:solidFill>
              </a:rPr>
              <a:t> </a:t>
            </a:r>
            <a:r>
              <a:rPr lang="en-US" altLang="zh-CN" sz="4400" b="1">
                <a:solidFill>
                  <a:srgbClr val="FF0000"/>
                </a:solidFill>
              </a:rPr>
              <a:t> </a:t>
            </a:r>
            <a:r>
              <a:rPr lang="zh-CN" altLang="en-US" sz="4400" b="1">
                <a:solidFill>
                  <a:srgbClr val="FF0000"/>
                </a:solidFill>
              </a:rPr>
              <a:t>第三单元    中国</a:t>
            </a:r>
            <a:r>
              <a:rPr lang="zh-CN" altLang="en-US" sz="4400" b="1">
                <a:solidFill>
                  <a:srgbClr val="FF0000"/>
                </a:solidFill>
                <a:uFillTx/>
              </a:rPr>
              <a:t>特色</a:t>
            </a:r>
            <a:r>
              <a:rPr lang="zh-CN" altLang="en-US" sz="4400" b="1">
                <a:solidFill>
                  <a:srgbClr val="FF0000"/>
                </a:solidFill>
              </a:rPr>
              <a:t>社会主义道路</a:t>
            </a:r>
          </a:p>
        </p:txBody>
      </p:sp>
      <p:sp>
        <p:nvSpPr>
          <p:cNvPr id="4" name="文本框 3"/>
          <p:cNvSpPr txBox="1"/>
          <p:nvPr/>
        </p:nvSpPr>
        <p:spPr>
          <a:xfrm>
            <a:off x="3662045" y="3647440"/>
            <a:ext cx="8040370" cy="645160"/>
          </a:xfrm>
          <a:prstGeom prst="rect">
            <a:avLst/>
          </a:prstGeom>
          <a:noFill/>
        </p:spPr>
        <p:txBody>
          <a:bodyPr wrap="square" rtlCol="0">
            <a:spAutoFit/>
          </a:bodyPr>
          <a:lstStyle/>
          <a:p>
            <a:r>
              <a:rPr lang="zh-CN" altLang="en-US" sz="3600" b="1">
                <a:solidFill>
                  <a:srgbClr val="FF0000"/>
                </a:solidFill>
                <a:uFillTx/>
              </a:rPr>
              <a:t>第</a:t>
            </a:r>
            <a:r>
              <a:rPr lang="en-US" altLang="zh-CN" sz="3600" b="1">
                <a:solidFill>
                  <a:srgbClr val="FF0000"/>
                </a:solidFill>
                <a:uFillTx/>
              </a:rPr>
              <a:t>7</a:t>
            </a:r>
            <a:r>
              <a:rPr lang="zh-CN" altLang="en-US" sz="3600" b="1">
                <a:solidFill>
                  <a:srgbClr val="FF0000"/>
                </a:solidFill>
                <a:uFillTx/>
              </a:rPr>
              <a:t>课  伟大的历史转折</a:t>
            </a:r>
          </a:p>
        </p:txBody>
      </p:sp>
      <p:sp>
        <p:nvSpPr>
          <p:cNvPr id="18"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7"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9"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9"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0"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5"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6"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4"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83950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63087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839595" y="1469390"/>
            <a:ext cx="9036685" cy="768350"/>
          </a:xfrm>
          <a:prstGeom prst="rect">
            <a:avLst/>
          </a:prstGeom>
          <a:noFill/>
        </p:spPr>
        <p:txBody>
          <a:bodyPr wrap="square" rtlCol="0">
            <a:spAutoFit/>
          </a:bodyPr>
          <a:lstStyle/>
          <a:p>
            <a:r>
              <a:rPr lang="en-US" altLang="zh-CN" sz="4400">
                <a:solidFill>
                  <a:srgbClr val="00B0F0"/>
                </a:solidFill>
              </a:rPr>
              <a:t>   </a:t>
            </a:r>
            <a:r>
              <a:rPr lang="en-US" altLang="zh-CN" sz="440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en-US" altLang="zh-CN" sz="4400" b="1">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sz="4400" b="1">
                <a:solidFill>
                  <a:srgbClr val="FF0000"/>
                </a:solidFill>
                <a:latin typeface="楷体" panose="02010609060101010101" pitchFamily="49" charset="-122"/>
                <a:ea typeface="楷体" panose="02010609060101010101" pitchFamily="49" charset="-122"/>
                <a:cs typeface="楷体" panose="02010609060101010101" pitchFamily="49" charset="-122"/>
              </a:rPr>
              <a:t>尽扫残霾见真知</a:t>
            </a:r>
          </a:p>
        </p:txBody>
      </p:sp>
      <p:sp>
        <p:nvSpPr>
          <p:cNvPr id="9" name="文本框 8"/>
          <p:cNvSpPr txBox="1"/>
          <p:nvPr/>
        </p:nvSpPr>
        <p:spPr>
          <a:xfrm>
            <a:off x="3773170" y="3180080"/>
            <a:ext cx="4645025" cy="768350"/>
          </a:xfrm>
          <a:prstGeom prst="rect">
            <a:avLst/>
          </a:prstGeom>
          <a:noFill/>
        </p:spPr>
        <p:txBody>
          <a:bodyPr wrap="square" rtlCol="0">
            <a:spAutoFit/>
          </a:bodyPr>
          <a:lstStyle/>
          <a:p>
            <a:r>
              <a:rPr lang="zh-CN" altLang="en-US" sz="4400" b="1">
                <a:solidFill>
                  <a:srgbClr val="FF0000"/>
                </a:solidFill>
                <a:latin typeface="楷体" panose="02010609060101010101" pitchFamily="49" charset="-122"/>
                <a:ea typeface="楷体" panose="02010609060101010101" pitchFamily="49" charset="-122"/>
              </a:rPr>
              <a:t>拨云见日定国是</a:t>
            </a:r>
          </a:p>
        </p:txBody>
      </p:sp>
      <p:sp>
        <p:nvSpPr>
          <p:cNvPr id="10" name="文本框 9"/>
          <p:cNvSpPr txBox="1"/>
          <p:nvPr/>
        </p:nvSpPr>
        <p:spPr>
          <a:xfrm>
            <a:off x="3764915" y="4914900"/>
            <a:ext cx="5186045" cy="768350"/>
          </a:xfrm>
          <a:prstGeom prst="rect">
            <a:avLst/>
          </a:prstGeom>
          <a:noFill/>
        </p:spPr>
        <p:txBody>
          <a:bodyPr wrap="square" rtlCol="0">
            <a:spAutoFit/>
          </a:bodyPr>
          <a:lstStyle/>
          <a:p>
            <a:r>
              <a:rPr lang="zh-CN" altLang="en-US" sz="4400" b="1">
                <a:solidFill>
                  <a:srgbClr val="FF0000"/>
                </a:solidFill>
                <a:latin typeface="楷体" panose="02010609060101010101" pitchFamily="49" charset="-122"/>
                <a:ea typeface="楷体" panose="02010609060101010101" pitchFamily="49" charset="-122"/>
              </a:rPr>
              <a:t>春回大地暖神州</a:t>
            </a:r>
          </a:p>
        </p:txBody>
      </p:sp>
      <p:sp>
        <p:nvSpPr>
          <p:cNvPr id="11" name="文本框 10"/>
          <p:cNvSpPr txBox="1"/>
          <p:nvPr/>
        </p:nvSpPr>
        <p:spPr>
          <a:xfrm>
            <a:off x="6435090" y="2431415"/>
            <a:ext cx="4509770" cy="460375"/>
          </a:xfrm>
          <a:prstGeom prst="rect">
            <a:avLst/>
          </a:prstGeom>
          <a:noFill/>
        </p:spPr>
        <p:txBody>
          <a:bodyPr wrap="square" rtlCol="0">
            <a:spAutoFit/>
          </a:bodyPr>
          <a:lstStyle/>
          <a:p>
            <a:r>
              <a:rPr lang="zh-CN" altLang="en-US" sz="24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真理标准问题的讨论</a:t>
            </a:r>
          </a:p>
        </p:txBody>
      </p:sp>
      <p:sp>
        <p:nvSpPr>
          <p:cNvPr id="12" name="文本框 11"/>
          <p:cNvSpPr txBox="1"/>
          <p:nvPr/>
        </p:nvSpPr>
        <p:spPr>
          <a:xfrm>
            <a:off x="6620510" y="4201795"/>
            <a:ext cx="3919220" cy="460375"/>
          </a:xfrm>
          <a:prstGeom prst="rect">
            <a:avLst/>
          </a:prstGeom>
          <a:noFill/>
        </p:spPr>
        <p:txBody>
          <a:bodyPr wrap="square" rtlCol="0">
            <a:spAutoFit/>
          </a:bodyPr>
          <a:lstStyle/>
          <a:p>
            <a:r>
              <a:rPr lang="zh-CN" altLang="en-US" sz="24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十一届三中全会的召开</a:t>
            </a:r>
            <a:endParaRPr lang="en-US" altLang="zh-CN" sz="24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endParaRPr>
          </a:p>
        </p:txBody>
      </p:sp>
      <p:sp>
        <p:nvSpPr>
          <p:cNvPr id="13" name="文本框 12"/>
          <p:cNvSpPr txBox="1"/>
          <p:nvPr/>
        </p:nvSpPr>
        <p:spPr>
          <a:xfrm>
            <a:off x="6620510" y="5683250"/>
            <a:ext cx="3074670" cy="460375"/>
          </a:xfrm>
          <a:prstGeom prst="rect">
            <a:avLst/>
          </a:prstGeom>
          <a:noFill/>
        </p:spPr>
        <p:txBody>
          <a:bodyPr wrap="square" rtlCol="0">
            <a:spAutoFit/>
          </a:bodyPr>
          <a:lstStyle/>
          <a:p>
            <a:r>
              <a:rPr lang="zh-CN" altLang="en-US" sz="2400" b="1">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拨乱反正</a:t>
            </a:r>
          </a:p>
        </p:txBody>
      </p:sp>
      <p:sp>
        <p:nvSpPr>
          <p:cNvPr id="18"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7"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9"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5"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6"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4"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53851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63087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360170" y="904240"/>
            <a:ext cx="3905885" cy="706755"/>
          </a:xfrm>
          <a:prstGeom prst="rect">
            <a:avLst/>
          </a:prstGeom>
          <a:noFill/>
        </p:spPr>
        <p:txBody>
          <a:bodyPr wrap="square" rtlCol="0" anchor="t">
            <a:spAutoFit/>
          </a:bodyPr>
          <a:lstStyle/>
          <a:p>
            <a:r>
              <a:rPr lang="zh-CN" altLang="en-US" sz="4000"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尽扫残霾见真知</a:t>
            </a:r>
            <a:endParaRPr lang="zh-CN" altLang="en-US" sz="4000"/>
          </a:p>
        </p:txBody>
      </p:sp>
      <p:pic>
        <p:nvPicPr>
          <p:cNvPr id="10" name="图片 9" descr="QQ浏览器截图20200222165911"/>
          <p:cNvPicPr>
            <a:picLocks noChangeAspect="1"/>
          </p:cNvPicPr>
          <p:nvPr/>
        </p:nvPicPr>
        <p:blipFill>
          <a:blip r:embed="rId6"/>
          <a:stretch>
            <a:fillRect/>
          </a:stretch>
        </p:blipFill>
        <p:spPr>
          <a:xfrm>
            <a:off x="1024255" y="1826895"/>
            <a:ext cx="4371340" cy="3813175"/>
          </a:xfrm>
          <a:prstGeom prst="rect">
            <a:avLst/>
          </a:prstGeom>
        </p:spPr>
      </p:pic>
      <p:sp>
        <p:nvSpPr>
          <p:cNvPr id="11" name="文本框 10"/>
          <p:cNvSpPr txBox="1"/>
          <p:nvPr/>
        </p:nvSpPr>
        <p:spPr>
          <a:xfrm>
            <a:off x="6397625" y="2025650"/>
            <a:ext cx="4969510" cy="3415030"/>
          </a:xfrm>
          <a:prstGeom prst="rect">
            <a:avLst/>
          </a:prstGeom>
          <a:noFill/>
        </p:spPr>
        <p:txBody>
          <a:bodyPr wrap="square" rtlCol="0">
            <a:spAutoFit/>
          </a:bodyPr>
          <a:lstStyle/>
          <a:p>
            <a:pPr algn="just"/>
            <a:r>
              <a:rPr lang="en-US" altLang="zh-CN" sz="3600" b="1">
                <a:latin typeface="楷体" panose="02010609060101010101" pitchFamily="49" charset="-122"/>
                <a:ea typeface="楷体" panose="02010609060101010101" pitchFamily="49" charset="-122"/>
                <a:cs typeface="楷体" panose="02010609060101010101" pitchFamily="49" charset="-122"/>
              </a:rPr>
              <a:t>    </a:t>
            </a:r>
            <a:r>
              <a:rPr lang="zh-CN" altLang="en-US" sz="3600" b="1">
                <a:latin typeface="楷体" panose="02010609060101010101" pitchFamily="49" charset="-122"/>
                <a:ea typeface="楷体" panose="02010609060101010101" pitchFamily="49" charset="-122"/>
                <a:cs typeface="楷体" panose="02010609060101010101" pitchFamily="49" charset="-122"/>
              </a:rPr>
              <a:t>请同学们仔细阅读左边的文字材料（课本第</a:t>
            </a:r>
            <a:r>
              <a:rPr lang="en-US" altLang="zh-CN" sz="3600" b="1">
                <a:latin typeface="楷体" panose="02010609060101010101" pitchFamily="49" charset="-122"/>
                <a:ea typeface="楷体" panose="02010609060101010101" pitchFamily="49" charset="-122"/>
                <a:cs typeface="楷体" panose="02010609060101010101" pitchFamily="49" charset="-122"/>
              </a:rPr>
              <a:t>34</a:t>
            </a:r>
            <a:r>
              <a:rPr lang="zh-CN" altLang="en-US" sz="3600" b="1">
                <a:latin typeface="楷体" panose="02010609060101010101" pitchFamily="49" charset="-122"/>
                <a:ea typeface="楷体" panose="02010609060101010101" pitchFamily="49" charset="-122"/>
                <a:cs typeface="楷体" panose="02010609060101010101" pitchFamily="49" charset="-122"/>
              </a:rPr>
              <a:t>页第一段内容），找出当时存在于中国社会的</a:t>
            </a:r>
            <a:r>
              <a:rPr lang="en-US" altLang="zh-CN" sz="3600" b="1">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3600" b="1">
                <a:solidFill>
                  <a:srgbClr val="FF0000"/>
                </a:solidFill>
                <a:latin typeface="楷体" panose="02010609060101010101" pitchFamily="49" charset="-122"/>
                <a:ea typeface="楷体" panose="02010609060101010101" pitchFamily="49" charset="-122"/>
                <a:cs typeface="楷体" panose="02010609060101010101" pitchFamily="49" charset="-122"/>
              </a:rPr>
              <a:t>残霾</a:t>
            </a:r>
            <a:r>
              <a:rPr lang="en-US" altLang="zh-CN" sz="3600" b="1">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zh-CN" sz="3600" b="1">
                <a:solidFill>
                  <a:srgbClr val="FF0000"/>
                </a:solidFill>
                <a:latin typeface="楷体" panose="02010609060101010101" pitchFamily="49" charset="-122"/>
                <a:ea typeface="楷体" panose="02010609060101010101" pitchFamily="49" charset="-122"/>
                <a:cs typeface="楷体" panose="02010609060101010101" pitchFamily="49" charset="-122"/>
              </a:rPr>
              <a:t>问题</a:t>
            </a:r>
            <a:r>
              <a:rPr lang="en-US" altLang="zh-CN" sz="3600" b="1">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3600" b="1">
                <a:solidFill>
                  <a:srgbClr val="FF0000"/>
                </a:solidFill>
                <a:latin typeface="楷体" panose="02010609060101010101" pitchFamily="49" charset="-122"/>
                <a:ea typeface="楷体" panose="02010609060101010101" pitchFamily="49" charset="-122"/>
                <a:cs typeface="楷体" panose="02010609060101010101" pitchFamily="49" charset="-122"/>
              </a:rPr>
              <a:t>有哪些？</a:t>
            </a:r>
          </a:p>
        </p:txBody>
      </p:sp>
      <p:sp>
        <p:nvSpPr>
          <p:cNvPr id="18"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7"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9"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9"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5"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6"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4"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53851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63087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688340" y="904240"/>
            <a:ext cx="3905885" cy="706755"/>
          </a:xfrm>
          <a:prstGeom prst="rect">
            <a:avLst/>
          </a:prstGeom>
          <a:noFill/>
        </p:spPr>
        <p:txBody>
          <a:bodyPr wrap="square" rtlCol="0" anchor="t">
            <a:spAutoFit/>
          </a:bodyPr>
          <a:lstStyle/>
          <a:p>
            <a:r>
              <a:rPr lang="zh-CN" altLang="en-US" sz="4000"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尽扫残霾见真知</a:t>
            </a:r>
            <a:endParaRPr lang="zh-CN" altLang="en-US" sz="4000"/>
          </a:p>
        </p:txBody>
      </p:sp>
      <p:pic>
        <p:nvPicPr>
          <p:cNvPr id="10" name="图片 9" descr="QQ浏览器截图20200222165911"/>
          <p:cNvPicPr>
            <a:picLocks noChangeAspect="1"/>
          </p:cNvPicPr>
          <p:nvPr/>
        </p:nvPicPr>
        <p:blipFill>
          <a:blip r:embed="rId6"/>
          <a:stretch>
            <a:fillRect/>
          </a:stretch>
        </p:blipFill>
        <p:spPr>
          <a:xfrm>
            <a:off x="0" y="1706880"/>
            <a:ext cx="5067300" cy="4142105"/>
          </a:xfrm>
          <a:prstGeom prst="rect">
            <a:avLst/>
          </a:prstGeom>
          <a:noFill/>
        </p:spPr>
      </p:pic>
      <p:sp>
        <p:nvSpPr>
          <p:cNvPr id="11" name="文本框 10"/>
          <p:cNvSpPr txBox="1"/>
          <p:nvPr/>
        </p:nvSpPr>
        <p:spPr>
          <a:xfrm>
            <a:off x="5446395" y="1189990"/>
            <a:ext cx="6503670" cy="1383665"/>
          </a:xfrm>
          <a:prstGeom prst="rect">
            <a:avLst/>
          </a:prstGeom>
          <a:noFill/>
        </p:spPr>
        <p:txBody>
          <a:bodyPr wrap="square" rtlCol="0">
            <a:spAutoFit/>
          </a:bodyPr>
          <a:lstStyle/>
          <a:p>
            <a:r>
              <a:rPr lang="zh-CN" altLang="en-US" sz="2800" b="1">
                <a:latin typeface="楷体" panose="02010609060101010101" pitchFamily="49" charset="-122"/>
                <a:ea typeface="楷体" panose="02010609060101010101" pitchFamily="49" charset="-122"/>
                <a:cs typeface="楷体" panose="02010609060101010101" pitchFamily="49" charset="-122"/>
              </a:rPr>
              <a:t>请同学们仔细阅读左边的文字材料（课本第</a:t>
            </a:r>
            <a:r>
              <a:rPr lang="en-US" altLang="zh-CN" sz="2800" b="1">
                <a:latin typeface="楷体" panose="02010609060101010101" pitchFamily="49" charset="-122"/>
                <a:ea typeface="楷体" panose="02010609060101010101" pitchFamily="49" charset="-122"/>
                <a:cs typeface="楷体" panose="02010609060101010101" pitchFamily="49" charset="-122"/>
              </a:rPr>
              <a:t>34</a:t>
            </a:r>
            <a:r>
              <a:rPr lang="zh-CN" altLang="en-US" sz="2800" b="1">
                <a:latin typeface="楷体" panose="02010609060101010101" pitchFamily="49" charset="-122"/>
                <a:ea typeface="楷体" panose="02010609060101010101" pitchFamily="49" charset="-122"/>
                <a:cs typeface="楷体" panose="02010609060101010101" pitchFamily="49" charset="-122"/>
              </a:rPr>
              <a:t>页第一段内容），找出当时存在于中国社会的</a:t>
            </a:r>
            <a:r>
              <a:rPr lang="en-US" altLang="zh-CN" sz="2800" b="1">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2800" b="1">
                <a:solidFill>
                  <a:srgbClr val="FF0000"/>
                </a:solidFill>
                <a:latin typeface="楷体" panose="02010609060101010101" pitchFamily="49" charset="-122"/>
                <a:ea typeface="楷体" panose="02010609060101010101" pitchFamily="49" charset="-122"/>
                <a:cs typeface="楷体" panose="02010609060101010101" pitchFamily="49" charset="-122"/>
              </a:rPr>
              <a:t>残霾</a:t>
            </a:r>
            <a:r>
              <a:rPr lang="en-US" altLang="zh-CN" sz="2800" b="1">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2800" b="1">
                <a:solidFill>
                  <a:srgbClr val="FF0000"/>
                </a:solidFill>
                <a:latin typeface="楷体" panose="02010609060101010101" pitchFamily="49" charset="-122"/>
                <a:ea typeface="楷体" panose="02010609060101010101" pitchFamily="49" charset="-122"/>
                <a:cs typeface="楷体" panose="02010609060101010101" pitchFamily="49" charset="-122"/>
              </a:rPr>
              <a:t>有哪些？</a:t>
            </a:r>
          </a:p>
        </p:txBody>
      </p:sp>
      <p:sp>
        <p:nvSpPr>
          <p:cNvPr id="12" name="椭圆 11"/>
          <p:cNvSpPr/>
          <p:nvPr/>
        </p:nvSpPr>
        <p:spPr>
          <a:xfrm>
            <a:off x="1059180" y="2315845"/>
            <a:ext cx="1877060" cy="378460"/>
          </a:xfrm>
          <a:prstGeom prst="ellipse">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n w="28575" cmpd="dbl">
                <a:solidFill>
                  <a:schemeClr val="accent1">
                    <a:alpha val="91000"/>
                  </a:schemeClr>
                </a:solidFill>
                <a:prstDash val="solid"/>
              </a:ln>
            </a:endParaRPr>
          </a:p>
        </p:txBody>
      </p:sp>
      <p:sp>
        <p:nvSpPr>
          <p:cNvPr id="14" name="椭圆 13"/>
          <p:cNvSpPr/>
          <p:nvPr/>
        </p:nvSpPr>
        <p:spPr>
          <a:xfrm>
            <a:off x="383540" y="3135630"/>
            <a:ext cx="3284855" cy="481330"/>
          </a:xfrm>
          <a:prstGeom prst="ellipse">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n w="28575" cmpd="dbl">
                <a:solidFill>
                  <a:schemeClr val="accent1">
                    <a:alpha val="91000"/>
                  </a:schemeClr>
                </a:solidFill>
                <a:prstDash val="solid"/>
              </a:ln>
            </a:endParaRPr>
          </a:p>
        </p:txBody>
      </p:sp>
      <p:sp>
        <p:nvSpPr>
          <p:cNvPr id="15" name="椭圆 14"/>
          <p:cNvSpPr/>
          <p:nvPr/>
        </p:nvSpPr>
        <p:spPr>
          <a:xfrm>
            <a:off x="213995" y="4866640"/>
            <a:ext cx="4853940" cy="982345"/>
          </a:xfrm>
          <a:prstGeom prst="ellipse">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n w="28575" cmpd="dbl">
                <a:solidFill>
                  <a:schemeClr val="accent1">
                    <a:alpha val="91000"/>
                  </a:schemeClr>
                </a:solidFill>
                <a:prstDash val="solid"/>
              </a:ln>
            </a:endParaRPr>
          </a:p>
        </p:txBody>
      </p:sp>
      <p:sp>
        <p:nvSpPr>
          <p:cNvPr id="16" name="矩形 3"/>
          <p:cNvSpPr>
            <a:spLocks noChangeArrowheads="1"/>
          </p:cNvSpPr>
          <p:nvPr/>
        </p:nvSpPr>
        <p:spPr bwMode="auto">
          <a:xfrm>
            <a:off x="6536690" y="2974975"/>
            <a:ext cx="5017135" cy="514085"/>
          </a:xfrm>
          <a:prstGeom prst="roundRect">
            <a:avLst>
              <a:gd name="adj" fmla="val 16667"/>
            </a:avLst>
          </a:prstGeom>
          <a:gradFill>
            <a:gsLst>
              <a:gs pos="0">
                <a:srgbClr val="9EE256"/>
              </a:gs>
              <a:gs pos="100000">
                <a:srgbClr val="52762D"/>
              </a:gs>
            </a:gsLst>
            <a:lin ang="16200000" scaled="0"/>
          </a:grad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20000"/>
              </a:lnSpc>
              <a:spcBef>
                <a:spcPct val="0"/>
              </a:spcBef>
              <a:spcAft>
                <a:spcPts val="0"/>
              </a:spcAft>
              <a:buClrTx/>
              <a:buSzTx/>
              <a:buFontTx/>
              <a:buNone/>
              <a:defRPr/>
            </a:pPr>
            <a:r>
              <a:rPr kumimoji="0" lang="zh-CN" altLang="zh-CN"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rPr>
              <a:t>文革</a:t>
            </a:r>
            <a:r>
              <a:rPr kumimoji="0" lang="zh-CN" altLang="en-US"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rPr>
              <a:t>积累下许多</a:t>
            </a:r>
            <a:r>
              <a:rPr kumimoji="0" lang="zh-CN" altLang="zh-CN"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rPr>
              <a:t>的政治问题，社会问题</a:t>
            </a:r>
            <a:r>
              <a:rPr kumimoji="0" lang="zh-CN" altLang="en-US" sz="2000" b="1" i="0" u="none" strike="noStrike" kern="1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rPr>
              <a:t>。</a:t>
            </a:r>
            <a:endParaRPr kumimoji="0" lang="en-US" altLang="zh-CN" sz="2000" b="1" i="0" u="none" strike="noStrike" kern="1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endParaRPr>
          </a:p>
        </p:txBody>
      </p:sp>
      <p:grpSp>
        <p:nvGrpSpPr>
          <p:cNvPr id="17" name="组合 38"/>
          <p:cNvGrpSpPr/>
          <p:nvPr/>
        </p:nvGrpSpPr>
        <p:grpSpPr bwMode="auto">
          <a:xfrm>
            <a:off x="5658201" y="2974734"/>
            <a:ext cx="682272" cy="364427"/>
            <a:chOff x="3100389" y="3016250"/>
            <a:chExt cx="800098" cy="465138"/>
          </a:xfrm>
          <a:gradFill>
            <a:gsLst>
              <a:gs pos="0">
                <a:srgbClr val="E30000"/>
              </a:gs>
              <a:gs pos="100000">
                <a:srgbClr val="760303"/>
              </a:gs>
            </a:gsLst>
            <a:lin ang="16200000" scaled="0"/>
          </a:gradFill>
        </p:grpSpPr>
        <p:sp>
          <p:nvSpPr>
            <p:cNvPr id="18" name="MH_Other_6"/>
            <p:cNvSpPr>
              <a:spLocks noChangeArrowheads="1"/>
            </p:cNvSpPr>
            <p:nvPr/>
          </p:nvSpPr>
          <p:spPr bwMode="auto">
            <a:xfrm>
              <a:off x="3100389" y="3016250"/>
              <a:ext cx="465137" cy="465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Aharoni" panose="02010803020104030203" pitchFamily="2" charset="-79"/>
                </a:rPr>
                <a:t>1</a:t>
              </a:r>
              <a:endParaRPr kumimoji="0" lang="zh-CN" altLang="en-US" sz="2400" b="1" i="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Aharoni" panose="02010803020104030203" pitchFamily="2" charset="-79"/>
              </a:endParaRPr>
            </a:p>
          </p:txBody>
        </p:sp>
        <p:sp>
          <p:nvSpPr>
            <p:cNvPr id="19" name="MH_Other_7"/>
            <p:cNvSpPr/>
            <p:nvPr/>
          </p:nvSpPr>
          <p:spPr bwMode="auto">
            <a:xfrm>
              <a:off x="3636962" y="3098800"/>
              <a:ext cx="263525" cy="300038"/>
            </a:xfrm>
            <a:custGeom>
              <a:avLst/>
              <a:gdLst>
                <a:gd name="T0" fmla="*/ 2147483646 w 3678"/>
                <a:gd name="T1" fmla="*/ 2147483646 h 4197"/>
                <a:gd name="T2" fmla="*/ 2147483646 w 3678"/>
                <a:gd name="T3" fmla="*/ 2147483646 h 4197"/>
                <a:gd name="T4" fmla="*/ 2147483646 w 3678"/>
                <a:gd name="T5" fmla="*/ 2147483646 h 4197"/>
                <a:gd name="T6" fmla="*/ 2147483646 w 3678"/>
                <a:gd name="T7" fmla="*/ 2147483646 h 4197"/>
                <a:gd name="T8" fmla="*/ 2147483646 w 3678"/>
                <a:gd name="T9" fmla="*/ 2147483646 h 4197"/>
                <a:gd name="T10" fmla="*/ 2147483646 w 3678"/>
                <a:gd name="T11" fmla="*/ 2147483646 h 4197"/>
                <a:gd name="T12" fmla="*/ 2147483646 w 3678"/>
                <a:gd name="T13" fmla="*/ 2147483646 h 4197"/>
                <a:gd name="T14" fmla="*/ 2147483646 w 3678"/>
                <a:gd name="T15" fmla="*/ 2147483646 h 4197"/>
                <a:gd name="T16" fmla="*/ 2147483646 w 3678"/>
                <a:gd name="T17" fmla="*/ 2147483646 h 4197"/>
                <a:gd name="T18" fmla="*/ 2147483646 w 3678"/>
                <a:gd name="T19" fmla="*/ 2147483646 h 4197"/>
                <a:gd name="T20" fmla="*/ 2147483646 w 3678"/>
                <a:gd name="T21" fmla="*/ 2147483646 h 4197"/>
                <a:gd name="T22" fmla="*/ 2147483646 w 3678"/>
                <a:gd name="T23" fmla="*/ 2147483646 h 41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8" h="4197">
                  <a:moveTo>
                    <a:pt x="2081" y="2099"/>
                  </a:moveTo>
                  <a:lnTo>
                    <a:pt x="0" y="0"/>
                  </a:lnTo>
                  <a:lnTo>
                    <a:pt x="762" y="2099"/>
                  </a:lnTo>
                  <a:lnTo>
                    <a:pt x="0" y="4197"/>
                  </a:lnTo>
                  <a:lnTo>
                    <a:pt x="2081" y="2099"/>
                  </a:lnTo>
                  <a:close/>
                  <a:moveTo>
                    <a:pt x="3678" y="2099"/>
                  </a:moveTo>
                  <a:lnTo>
                    <a:pt x="1597" y="0"/>
                  </a:lnTo>
                  <a:lnTo>
                    <a:pt x="2359" y="2099"/>
                  </a:lnTo>
                  <a:lnTo>
                    <a:pt x="1597" y="4197"/>
                  </a:lnTo>
                  <a:lnTo>
                    <a:pt x="3678" y="20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mn-cs"/>
              </a:endParaRPr>
            </a:p>
          </p:txBody>
        </p:sp>
      </p:grpSp>
      <p:grpSp>
        <p:nvGrpSpPr>
          <p:cNvPr id="20" name="组合 38"/>
          <p:cNvGrpSpPr/>
          <p:nvPr/>
        </p:nvGrpSpPr>
        <p:grpSpPr bwMode="auto">
          <a:xfrm>
            <a:off x="5658305" y="3947930"/>
            <a:ext cx="682272" cy="364427"/>
            <a:chOff x="3100389" y="3016250"/>
            <a:chExt cx="800098" cy="465138"/>
          </a:xfrm>
          <a:gradFill>
            <a:gsLst>
              <a:gs pos="0">
                <a:srgbClr val="E30000"/>
              </a:gs>
              <a:gs pos="100000">
                <a:srgbClr val="760303"/>
              </a:gs>
            </a:gsLst>
            <a:lin ang="16200000" scaled="0"/>
          </a:gradFill>
        </p:grpSpPr>
        <p:sp>
          <p:nvSpPr>
            <p:cNvPr id="21" name="MH_Other_6"/>
            <p:cNvSpPr>
              <a:spLocks noChangeArrowheads="1"/>
            </p:cNvSpPr>
            <p:nvPr/>
          </p:nvSpPr>
          <p:spPr bwMode="auto">
            <a:xfrm>
              <a:off x="3100389" y="3016250"/>
              <a:ext cx="465137" cy="465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Aharoni" panose="02010803020104030203" pitchFamily="2" charset="-79"/>
                </a:rPr>
                <a:t>2</a:t>
              </a:r>
              <a:endParaRPr kumimoji="0" lang="zh-CN" altLang="en-US" sz="2400" b="1" i="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Aharoni" panose="02010803020104030203" pitchFamily="2" charset="-79"/>
              </a:endParaRPr>
            </a:p>
          </p:txBody>
        </p:sp>
        <p:sp>
          <p:nvSpPr>
            <p:cNvPr id="28" name="MH_Other_7"/>
            <p:cNvSpPr/>
            <p:nvPr/>
          </p:nvSpPr>
          <p:spPr bwMode="auto">
            <a:xfrm>
              <a:off x="3636962" y="3098800"/>
              <a:ext cx="263525" cy="300038"/>
            </a:xfrm>
            <a:custGeom>
              <a:avLst/>
              <a:gdLst>
                <a:gd name="T0" fmla="*/ 2147483646 w 3678"/>
                <a:gd name="T1" fmla="*/ 2147483646 h 4197"/>
                <a:gd name="T2" fmla="*/ 2147483646 w 3678"/>
                <a:gd name="T3" fmla="*/ 2147483646 h 4197"/>
                <a:gd name="T4" fmla="*/ 2147483646 w 3678"/>
                <a:gd name="T5" fmla="*/ 2147483646 h 4197"/>
                <a:gd name="T6" fmla="*/ 2147483646 w 3678"/>
                <a:gd name="T7" fmla="*/ 2147483646 h 4197"/>
                <a:gd name="T8" fmla="*/ 2147483646 w 3678"/>
                <a:gd name="T9" fmla="*/ 2147483646 h 4197"/>
                <a:gd name="T10" fmla="*/ 2147483646 w 3678"/>
                <a:gd name="T11" fmla="*/ 2147483646 h 4197"/>
                <a:gd name="T12" fmla="*/ 2147483646 w 3678"/>
                <a:gd name="T13" fmla="*/ 2147483646 h 4197"/>
                <a:gd name="T14" fmla="*/ 2147483646 w 3678"/>
                <a:gd name="T15" fmla="*/ 2147483646 h 4197"/>
                <a:gd name="T16" fmla="*/ 2147483646 w 3678"/>
                <a:gd name="T17" fmla="*/ 2147483646 h 4197"/>
                <a:gd name="T18" fmla="*/ 2147483646 w 3678"/>
                <a:gd name="T19" fmla="*/ 2147483646 h 4197"/>
                <a:gd name="T20" fmla="*/ 2147483646 w 3678"/>
                <a:gd name="T21" fmla="*/ 2147483646 h 4197"/>
                <a:gd name="T22" fmla="*/ 2147483646 w 3678"/>
                <a:gd name="T23" fmla="*/ 2147483646 h 41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8" h="4197">
                  <a:moveTo>
                    <a:pt x="2081" y="2099"/>
                  </a:moveTo>
                  <a:lnTo>
                    <a:pt x="0" y="0"/>
                  </a:lnTo>
                  <a:lnTo>
                    <a:pt x="762" y="2099"/>
                  </a:lnTo>
                  <a:lnTo>
                    <a:pt x="0" y="4197"/>
                  </a:lnTo>
                  <a:lnTo>
                    <a:pt x="2081" y="2099"/>
                  </a:lnTo>
                  <a:close/>
                  <a:moveTo>
                    <a:pt x="3678" y="2099"/>
                  </a:moveTo>
                  <a:lnTo>
                    <a:pt x="1597" y="0"/>
                  </a:lnTo>
                  <a:lnTo>
                    <a:pt x="2359" y="2099"/>
                  </a:lnTo>
                  <a:lnTo>
                    <a:pt x="1597" y="4197"/>
                  </a:lnTo>
                  <a:lnTo>
                    <a:pt x="3678" y="20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mn-cs"/>
              </a:endParaRPr>
            </a:p>
          </p:txBody>
        </p:sp>
      </p:grpSp>
      <p:sp>
        <p:nvSpPr>
          <p:cNvPr id="29" name="矩形 3"/>
          <p:cNvSpPr>
            <a:spLocks noChangeArrowheads="1"/>
          </p:cNvSpPr>
          <p:nvPr/>
        </p:nvSpPr>
        <p:spPr bwMode="auto">
          <a:xfrm>
            <a:off x="6504940" y="3872865"/>
            <a:ext cx="5081270" cy="514085"/>
          </a:xfrm>
          <a:prstGeom prst="roundRect">
            <a:avLst>
              <a:gd name="adj" fmla="val 16667"/>
            </a:avLst>
          </a:prstGeom>
          <a:gradFill>
            <a:gsLst>
              <a:gs pos="0">
                <a:srgbClr val="9EE256"/>
              </a:gs>
              <a:gs pos="100000">
                <a:srgbClr val="52762D"/>
              </a:gs>
            </a:gsLst>
            <a:lin ang="16200000" scaled="0"/>
          </a:grad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2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rPr>
              <a:t>人们要求对文革中的冤假错案进行纠正</a:t>
            </a:r>
            <a:r>
              <a:rPr kumimoji="0" lang="zh-CN" altLang="en-US" sz="2000" b="1" i="0" u="none" strike="noStrike" kern="1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rPr>
              <a:t>。</a:t>
            </a:r>
            <a:endParaRPr kumimoji="0" lang="en-US" altLang="zh-CN" sz="2000" b="1" i="0" u="none" strike="noStrike" kern="1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endParaRPr>
          </a:p>
        </p:txBody>
      </p:sp>
      <p:grpSp>
        <p:nvGrpSpPr>
          <p:cNvPr id="30" name="组合 38"/>
          <p:cNvGrpSpPr/>
          <p:nvPr/>
        </p:nvGrpSpPr>
        <p:grpSpPr bwMode="auto">
          <a:xfrm>
            <a:off x="5658201" y="4866527"/>
            <a:ext cx="682272" cy="364427"/>
            <a:chOff x="3100389" y="3016250"/>
            <a:chExt cx="800098" cy="465138"/>
          </a:xfrm>
          <a:gradFill>
            <a:gsLst>
              <a:gs pos="0">
                <a:srgbClr val="E30000"/>
              </a:gs>
              <a:gs pos="100000">
                <a:srgbClr val="760303"/>
              </a:gs>
            </a:gsLst>
            <a:lin ang="16200000" scaled="0"/>
          </a:gradFill>
        </p:grpSpPr>
        <p:sp>
          <p:nvSpPr>
            <p:cNvPr id="31" name="MH_Other_6"/>
            <p:cNvSpPr>
              <a:spLocks noChangeArrowheads="1"/>
            </p:cNvSpPr>
            <p:nvPr/>
          </p:nvSpPr>
          <p:spPr bwMode="auto">
            <a:xfrm>
              <a:off x="3100389" y="3016250"/>
              <a:ext cx="465137" cy="465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Aharoni" panose="02010803020104030203" pitchFamily="2" charset="-79"/>
                </a:rPr>
                <a:t>3</a:t>
              </a:r>
              <a:endParaRPr kumimoji="0" lang="zh-CN" altLang="en-US" sz="2400" b="1" i="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Aharoni" panose="02010803020104030203" pitchFamily="2" charset="-79"/>
              </a:endParaRPr>
            </a:p>
          </p:txBody>
        </p:sp>
        <p:sp>
          <p:nvSpPr>
            <p:cNvPr id="32" name="MH_Other_7"/>
            <p:cNvSpPr/>
            <p:nvPr/>
          </p:nvSpPr>
          <p:spPr bwMode="auto">
            <a:xfrm>
              <a:off x="3636962" y="3098800"/>
              <a:ext cx="263525" cy="300038"/>
            </a:xfrm>
            <a:custGeom>
              <a:avLst/>
              <a:gdLst>
                <a:gd name="T0" fmla="*/ 2147483646 w 3678"/>
                <a:gd name="T1" fmla="*/ 2147483646 h 4197"/>
                <a:gd name="T2" fmla="*/ 2147483646 w 3678"/>
                <a:gd name="T3" fmla="*/ 2147483646 h 4197"/>
                <a:gd name="T4" fmla="*/ 2147483646 w 3678"/>
                <a:gd name="T5" fmla="*/ 2147483646 h 4197"/>
                <a:gd name="T6" fmla="*/ 2147483646 w 3678"/>
                <a:gd name="T7" fmla="*/ 2147483646 h 4197"/>
                <a:gd name="T8" fmla="*/ 2147483646 w 3678"/>
                <a:gd name="T9" fmla="*/ 2147483646 h 4197"/>
                <a:gd name="T10" fmla="*/ 2147483646 w 3678"/>
                <a:gd name="T11" fmla="*/ 2147483646 h 4197"/>
                <a:gd name="T12" fmla="*/ 2147483646 w 3678"/>
                <a:gd name="T13" fmla="*/ 2147483646 h 4197"/>
                <a:gd name="T14" fmla="*/ 2147483646 w 3678"/>
                <a:gd name="T15" fmla="*/ 2147483646 h 4197"/>
                <a:gd name="T16" fmla="*/ 2147483646 w 3678"/>
                <a:gd name="T17" fmla="*/ 2147483646 h 4197"/>
                <a:gd name="T18" fmla="*/ 2147483646 w 3678"/>
                <a:gd name="T19" fmla="*/ 2147483646 h 4197"/>
                <a:gd name="T20" fmla="*/ 2147483646 w 3678"/>
                <a:gd name="T21" fmla="*/ 2147483646 h 4197"/>
                <a:gd name="T22" fmla="*/ 2147483646 w 3678"/>
                <a:gd name="T23" fmla="*/ 2147483646 h 41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8" h="4197">
                  <a:moveTo>
                    <a:pt x="2081" y="2099"/>
                  </a:moveTo>
                  <a:lnTo>
                    <a:pt x="0" y="0"/>
                  </a:lnTo>
                  <a:lnTo>
                    <a:pt x="762" y="2099"/>
                  </a:lnTo>
                  <a:lnTo>
                    <a:pt x="0" y="4197"/>
                  </a:lnTo>
                  <a:lnTo>
                    <a:pt x="2081" y="2099"/>
                  </a:lnTo>
                  <a:close/>
                  <a:moveTo>
                    <a:pt x="3678" y="2099"/>
                  </a:moveTo>
                  <a:lnTo>
                    <a:pt x="1597" y="0"/>
                  </a:lnTo>
                  <a:lnTo>
                    <a:pt x="2359" y="2099"/>
                  </a:lnTo>
                  <a:lnTo>
                    <a:pt x="1597" y="4197"/>
                  </a:lnTo>
                  <a:lnTo>
                    <a:pt x="3678" y="20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mn-cs"/>
              </a:endParaRPr>
            </a:p>
          </p:txBody>
        </p:sp>
      </p:grpSp>
      <p:sp>
        <p:nvSpPr>
          <p:cNvPr id="22" name="矩形 3"/>
          <p:cNvSpPr>
            <a:spLocks noChangeArrowheads="1"/>
          </p:cNvSpPr>
          <p:nvPr/>
        </p:nvSpPr>
        <p:spPr bwMode="auto">
          <a:xfrm>
            <a:off x="6536690" y="4791710"/>
            <a:ext cx="5508625" cy="514085"/>
          </a:xfrm>
          <a:prstGeom prst="roundRect">
            <a:avLst>
              <a:gd name="adj" fmla="val 16667"/>
            </a:avLst>
          </a:prstGeom>
          <a:gradFill>
            <a:gsLst>
              <a:gs pos="0">
                <a:srgbClr val="9EE256"/>
              </a:gs>
              <a:gs pos="100000">
                <a:srgbClr val="52762D"/>
              </a:gs>
            </a:gsLst>
            <a:lin ang="16200000" scaled="0"/>
          </a:grad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2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rPr>
              <a:t>“两个凡是”的提出，坚持</a:t>
            </a:r>
            <a:r>
              <a:rPr kumimoji="0" lang="en-US" altLang="zh-CN"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rPr>
              <a:t>“</a:t>
            </a:r>
            <a:r>
              <a:rPr kumimoji="0" lang="zh-CN" altLang="en-US"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rPr>
              <a:t>两个凡是</a:t>
            </a:r>
            <a:r>
              <a:rPr kumimoji="0" lang="en-US" altLang="zh-CN"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rPr>
              <a:t>”</a:t>
            </a:r>
            <a:r>
              <a:rPr kumimoji="0" lang="zh-CN" altLang="en-US"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Times New Roman" panose="02020603050405020304" pitchFamily="18" charset="0"/>
              </a:rPr>
              <a:t>思想</a:t>
            </a:r>
          </a:p>
        </p:txBody>
      </p:sp>
      <p:sp>
        <p:nvSpPr>
          <p:cNvPr id="2"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9"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9"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7"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3"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3"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24"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3" presetClass="entr" presetSubtype="16" fill="hold" grpId="0" nodeType="clickEffect">
                                  <p:stCondLst>
                                    <p:cond delay="0"/>
                                  </p:stCondLst>
                                  <p:childTnLst>
                                    <p:set>
                                      <p:cBhvr>
                                        <p:cTn id="39" dur="1000" fill="hold">
                                          <p:stCondLst>
                                            <p:cond delay="0"/>
                                          </p:stCondLst>
                                        </p:cTn>
                                        <p:tgtEl>
                                          <p:spTgt spid="29"/>
                                        </p:tgtEl>
                                        <p:attrNameLst>
                                          <p:attrName>style.visibility</p:attrName>
                                        </p:attrNameLst>
                                      </p:cBhvr>
                                      <p:to>
                                        <p:strVal val="visible"/>
                                      </p:to>
                                    </p:set>
                                    <p:animEffect transition="in" filter="plus(in)">
                                      <p:cBhvr>
                                        <p:cTn id="40" dur="10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heel(1)">
                                      <p:cBhvr>
                                        <p:cTn id="45" dur="20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5" grpId="1" animBg="1"/>
      <p:bldP spid="16" grpId="0" bldLvl="0" animBg="1"/>
      <p:bldP spid="16" grpId="1" animBg="1"/>
      <p:bldP spid="29" grpId="0" bldLvl="0" animBg="1"/>
      <p:bldP spid="29" grpId="1" animBg="1"/>
      <p:bldP spid="22" grpId="0" bldLvl="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53851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5989003" y="305118"/>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861695" y="673735"/>
            <a:ext cx="3905885" cy="706755"/>
          </a:xfrm>
          <a:prstGeom prst="rect">
            <a:avLst/>
          </a:prstGeom>
          <a:noFill/>
        </p:spPr>
        <p:txBody>
          <a:bodyPr wrap="square" rtlCol="0" anchor="t">
            <a:spAutoFit/>
          </a:bodyPr>
          <a:lstStyle/>
          <a:p>
            <a:r>
              <a:rPr lang="zh-CN" altLang="en-US" sz="4000"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尽扫残霾见真知</a:t>
            </a:r>
            <a:endParaRPr lang="zh-CN" altLang="en-US" sz="4000"/>
          </a:p>
        </p:txBody>
      </p:sp>
      <p:grpSp>
        <p:nvGrpSpPr>
          <p:cNvPr id="2" name="组合 1"/>
          <p:cNvGrpSpPr/>
          <p:nvPr/>
        </p:nvGrpSpPr>
        <p:grpSpPr>
          <a:xfrm>
            <a:off x="493395" y="1803400"/>
            <a:ext cx="5154930" cy="4032885"/>
            <a:chOff x="909" y="2053"/>
            <a:chExt cx="7624" cy="7150"/>
          </a:xfrm>
        </p:grpSpPr>
        <p:pic>
          <p:nvPicPr>
            <p:cNvPr id="12" name="Picture 10" descr="d089b986bc434e2d67096ecc"/>
            <p:cNvPicPr>
              <a:picLocks noChangeAspect="1"/>
            </p:cNvPicPr>
            <p:nvPr/>
          </p:nvPicPr>
          <p:blipFill>
            <a:blip r:embed="rId6"/>
            <a:stretch>
              <a:fillRect/>
            </a:stretch>
          </p:blipFill>
          <p:spPr>
            <a:xfrm>
              <a:off x="909" y="2053"/>
              <a:ext cx="7625" cy="7150"/>
            </a:xfrm>
            <a:prstGeom prst="rect">
              <a:avLst/>
            </a:prstGeom>
            <a:noFill/>
            <a:ln w="9525">
              <a:noFill/>
            </a:ln>
            <a:effectLst>
              <a:outerShdw blurRad="63500" sx="102000" sy="102000" algn="ctr" rotWithShape="0">
                <a:prstClr val="black">
                  <a:alpha val="40000"/>
                </a:prstClr>
              </a:outerShdw>
            </a:effectLst>
          </p:spPr>
        </p:pic>
        <p:sp>
          <p:nvSpPr>
            <p:cNvPr id="13" name="椭圆 12"/>
            <p:cNvSpPr/>
            <p:nvPr/>
          </p:nvSpPr>
          <p:spPr>
            <a:xfrm>
              <a:off x="7040" y="4013"/>
              <a:ext cx="704" cy="85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6868825" y="1156683"/>
            <a:ext cx="4026897" cy="646331"/>
          </a:xfrm>
          <a:prstGeom prst="rect">
            <a:avLst/>
          </a:prstGeom>
        </p:spPr>
        <p:txBody>
          <a:bodyPr wrap="square">
            <a:spAutoFit/>
          </a:bodyPr>
          <a:lstStyle/>
          <a:p>
            <a:pPr lvl="0"/>
            <a:r>
              <a:rPr lang="zh-CN" altLang="en-US" sz="3600" b="1" dirty="0">
                <a:solidFill>
                  <a:prstClr val="black"/>
                </a:solidFill>
                <a:effectLst>
                  <a:glow rad="228600">
                    <a:srgbClr val="ED7D31">
                      <a:satMod val="175000"/>
                      <a:alpha val="40000"/>
                    </a:srgb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以阶级斗争为纲</a:t>
            </a:r>
          </a:p>
        </p:txBody>
      </p:sp>
      <p:sp>
        <p:nvSpPr>
          <p:cNvPr id="14" name="Text Box 13"/>
          <p:cNvSpPr txBox="1"/>
          <p:nvPr/>
        </p:nvSpPr>
        <p:spPr>
          <a:xfrm>
            <a:off x="5989320" y="2008505"/>
            <a:ext cx="5607685" cy="2284095"/>
          </a:xfrm>
          <a:prstGeom prst="rect">
            <a:avLst/>
          </a:prstGeom>
          <a:noFill/>
          <a:ln w="22225" cap="flat" cmpd="sng">
            <a:solidFill>
              <a:srgbClr val="C00000"/>
            </a:solidFill>
            <a:prstDash val="solid"/>
            <a:miter/>
            <a:headEnd type="none" w="med" len="med"/>
            <a:tailEnd type="none" w="med" len="med"/>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en-US" altLang="zh-CN" sz="3600" b="1" dirty="0">
                <a:solidFill>
                  <a:srgbClr val="FF0000"/>
                </a:solidFill>
                <a:uFillTx/>
                <a:latin typeface="楷体" panose="02010609060101010101" pitchFamily="49" charset="-122"/>
                <a:ea typeface="楷体" panose="02010609060101010101" pitchFamily="49" charset="-122"/>
              </a:rPr>
              <a:t>“</a:t>
            </a:r>
            <a:r>
              <a:rPr lang="zh-CN" altLang="en-US" sz="3600" b="1" dirty="0">
                <a:solidFill>
                  <a:srgbClr val="FF0000"/>
                </a:solidFill>
                <a:uFillTx/>
                <a:latin typeface="楷体" panose="02010609060101010101" pitchFamily="49" charset="-122"/>
                <a:ea typeface="楷体" panose="02010609060101010101" pitchFamily="49" charset="-122"/>
              </a:rPr>
              <a:t>凡是</a:t>
            </a:r>
            <a:r>
              <a:rPr lang="zh-CN" altLang="en-US" sz="3600" b="1" dirty="0">
                <a:latin typeface="楷体" panose="02010609060101010101" pitchFamily="49" charset="-122"/>
                <a:ea typeface="楷体" panose="02010609060101010101" pitchFamily="49" charset="-122"/>
              </a:rPr>
              <a:t>毛主席作出的决策，</a:t>
            </a:r>
          </a:p>
          <a:p>
            <a:pPr marL="0" indent="0" algn="ctr" eaLnBrk="1" hangingPunct="1">
              <a:spcBef>
                <a:spcPct val="0"/>
              </a:spcBef>
              <a:buNone/>
            </a:pPr>
            <a:r>
              <a:rPr lang="zh-CN" altLang="en-US" sz="3600" b="1" dirty="0">
                <a:latin typeface="楷体" panose="02010609060101010101" pitchFamily="49" charset="-122"/>
                <a:ea typeface="楷体" panose="02010609060101010101" pitchFamily="49" charset="-122"/>
              </a:rPr>
              <a:t>我们都坚决维护，</a:t>
            </a:r>
            <a:endParaRPr lang="en-US" altLang="zh-CN" sz="3600" b="1" dirty="0">
              <a:latin typeface="楷体" panose="02010609060101010101" pitchFamily="49" charset="-122"/>
              <a:ea typeface="楷体" panose="02010609060101010101" pitchFamily="49" charset="-122"/>
            </a:endParaRPr>
          </a:p>
          <a:p>
            <a:pPr marL="0" indent="0" algn="ctr" eaLnBrk="1" hangingPunct="1">
              <a:spcBef>
                <a:spcPct val="0"/>
              </a:spcBef>
              <a:buNone/>
            </a:pPr>
            <a:r>
              <a:rPr lang="zh-CN" altLang="en-US" sz="3600" b="1" dirty="0">
                <a:solidFill>
                  <a:srgbClr val="FF0000"/>
                </a:solidFill>
                <a:uFillTx/>
                <a:latin typeface="楷体" panose="02010609060101010101" pitchFamily="49" charset="-122"/>
                <a:ea typeface="楷体" panose="02010609060101010101" pitchFamily="49" charset="-122"/>
              </a:rPr>
              <a:t>凡是</a:t>
            </a:r>
            <a:r>
              <a:rPr lang="zh-CN" altLang="en-US" sz="3600" b="1" dirty="0">
                <a:latin typeface="楷体" panose="02010609060101010101" pitchFamily="49" charset="-122"/>
                <a:ea typeface="楷体" panose="02010609060101010101" pitchFamily="49" charset="-122"/>
              </a:rPr>
              <a:t>毛主席的指示，</a:t>
            </a:r>
          </a:p>
          <a:p>
            <a:pPr marL="0" indent="0" algn="ctr" eaLnBrk="1" hangingPunct="1">
              <a:spcBef>
                <a:spcPct val="0"/>
              </a:spcBef>
              <a:buNone/>
            </a:pPr>
            <a:r>
              <a:rPr lang="zh-CN" altLang="en-US" sz="3600" b="1" dirty="0">
                <a:latin typeface="楷体" panose="02010609060101010101" pitchFamily="49" charset="-122"/>
                <a:ea typeface="楷体" panose="02010609060101010101" pitchFamily="49" charset="-122"/>
              </a:rPr>
              <a:t>我们都始终不渝地遵循</a:t>
            </a:r>
            <a:r>
              <a:rPr lang="en-US" altLang="zh-CN" sz="3600" b="1" dirty="0">
                <a:latin typeface="楷体" panose="02010609060101010101" pitchFamily="49" charset="-122"/>
                <a:ea typeface="楷体" panose="02010609060101010101" pitchFamily="49" charset="-122"/>
              </a:rPr>
              <a:t>”</a:t>
            </a:r>
          </a:p>
        </p:txBody>
      </p:sp>
      <p:sp>
        <p:nvSpPr>
          <p:cNvPr id="19" name="文本框 7"/>
          <p:cNvSpPr txBox="1"/>
          <p:nvPr/>
        </p:nvSpPr>
        <p:spPr>
          <a:xfrm>
            <a:off x="5815965" y="4637405"/>
            <a:ext cx="5781040" cy="1198880"/>
          </a:xfrm>
          <a:prstGeom prst="rect">
            <a:avLst/>
          </a:prstGeom>
          <a:noFill/>
        </p:spPr>
        <p:txBody>
          <a:bodyPr wrap="square" rtlCol="0">
            <a:spAutoFit/>
          </a:bodyPr>
          <a:lstStyle/>
          <a:p>
            <a:pPr algn="ctr"/>
            <a:r>
              <a:rPr lang="zh-CN" altLang="en-US" sz="3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实质：  </a:t>
            </a:r>
          </a:p>
          <a:p>
            <a:pPr algn="ctr"/>
            <a:r>
              <a:rPr lang="zh-CN" altLang="en-US" sz="3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文化大革命错误的继续</a:t>
            </a:r>
          </a:p>
        </p:txBody>
      </p:sp>
      <p:sp>
        <p:nvSpPr>
          <p:cNvPr id="3"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7"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9"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9"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0"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5"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6"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7"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8"/>
                                        </p:tgtEl>
                                        <p:attrNameLst>
                                          <p:attrName>style.visibility</p:attrName>
                                        </p:attrNameLst>
                                      </p:cBhvr>
                                      <p:to>
                                        <p:strVal val="visible"/>
                                      </p:to>
                                    </p:set>
                                    <p:animEffect transition="in" filter="diamond(in)">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4"/>
                                        </p:tgtEl>
                                        <p:attrNameLst>
                                          <p:attrName>style.visibility</p:attrName>
                                        </p:attrNameLst>
                                      </p:cBhvr>
                                      <p:to>
                                        <p:strVal val="visible"/>
                                      </p:to>
                                    </p:set>
                                    <p:animEffect transition="in" filter="diamond(in)">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amond(in)">
                                      <p:cBhvr>
                                        <p:cTn id="1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39595" cy="904240"/>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6" name="Freeform 29"/>
          <p:cNvSpPr/>
          <p:nvPr/>
        </p:nvSpPr>
        <p:spPr bwMode="auto">
          <a:xfrm>
            <a:off x="1538512" y="214292"/>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5" name="矩形 8"/>
          <p:cNvSpPr>
            <a:spLocks noChangeArrowheads="1"/>
          </p:cNvSpPr>
          <p:nvPr/>
        </p:nvSpPr>
        <p:spPr bwMode="auto">
          <a:xfrm>
            <a:off x="6056948" y="304483"/>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4" name="图片 13" descr="res02_attpic_brief.jpg"/>
          <p:cNvPicPr>
            <a:picLocks noChangeAspect="1"/>
          </p:cNvPicPr>
          <p:nvPr/>
        </p:nvPicPr>
        <p:blipFill>
          <a:blip r:embed="rId5"/>
          <a:stretch>
            <a:fillRect/>
          </a:stretch>
        </p:blipFill>
        <p:spPr>
          <a:xfrm>
            <a:off x="383540" y="2035175"/>
            <a:ext cx="3978275" cy="2787650"/>
          </a:xfrm>
          <a:prstGeom prst="rect">
            <a:avLst/>
          </a:prstGeom>
          <a:ln>
            <a:noFill/>
          </a:ln>
          <a:effectLst>
            <a:outerShdw blurRad="292100" dist="139700" dir="2700000" algn="tl" rotWithShape="0">
              <a:srgbClr val="333333">
                <a:alpha val="65000"/>
              </a:srgbClr>
            </a:outerShdw>
          </a:effectLst>
        </p:spPr>
      </p:pic>
      <p:sp>
        <p:nvSpPr>
          <p:cNvPr id="29" name="Rectangle 1056"/>
          <p:cNvSpPr>
            <a:spLocks noChangeArrowheads="1"/>
          </p:cNvSpPr>
          <p:nvPr/>
        </p:nvSpPr>
        <p:spPr bwMode="auto">
          <a:xfrm>
            <a:off x="383831" y="999309"/>
            <a:ext cx="9475814" cy="521970"/>
          </a:xfrm>
          <a:prstGeom prst="rect">
            <a:avLst/>
          </a:prstGeom>
          <a:noFill/>
          <a:ln w="9525">
            <a:noFill/>
            <a:miter lim="800000"/>
          </a:ln>
          <a:effectLst/>
        </p:spPr>
        <p:txBody>
          <a:bodyPr wrap="square" anchor="ctr">
            <a:spAutoFit/>
          </a:bodyPr>
          <a:lstStyle/>
          <a:p>
            <a:r>
              <a:rPr lang="en-US" altLang="zh-CN" sz="2800" b="1" dirty="0">
                <a:latin typeface="华文新魏" panose="02010800040101010101" pitchFamily="2" charset="-122"/>
                <a:ea typeface="华文新魏" panose="02010800040101010101" pitchFamily="2" charset="-122"/>
              </a:rPr>
              <a:t>1</a:t>
            </a:r>
            <a:r>
              <a:rPr lang="en-US" altLang="zh-CN" sz="2800" b="1" dirty="0">
                <a:latin typeface="楷体" panose="02010609060101010101" pitchFamily="49" charset="-122"/>
                <a:ea typeface="楷体" panose="02010609060101010101" pitchFamily="49" charset="-122"/>
                <a:cs typeface="楷体" panose="02010609060101010101" pitchFamily="49" charset="-122"/>
              </a:rPr>
              <a:t>978</a:t>
            </a:r>
            <a:r>
              <a:rPr lang="zh-CN" altLang="en-US" sz="2800" b="1" dirty="0">
                <a:latin typeface="楷体" panose="02010609060101010101" pitchFamily="49" charset="-122"/>
                <a:ea typeface="楷体" panose="02010609060101010101" pitchFamily="49" charset="-122"/>
                <a:cs typeface="楷体" panose="02010609060101010101" pitchFamily="49" charset="-122"/>
              </a:rPr>
              <a:t>年，思想理论界展开了一场</a:t>
            </a:r>
            <a:r>
              <a:rPr lang="zh-CN" altLang="en-US" sz="2800" b="1" dirty="0">
                <a:solidFill>
                  <a:srgbClr val="800000"/>
                </a:solidFill>
                <a:latin typeface="楷体" panose="02010609060101010101" pitchFamily="49" charset="-122"/>
                <a:ea typeface="楷体" panose="02010609060101010101" pitchFamily="49" charset="-122"/>
                <a:cs typeface="楷体" panose="02010609060101010101" pitchFamily="49" charset="-122"/>
              </a:rPr>
              <a:t>真理标准问题的大讨论</a:t>
            </a:r>
            <a:r>
              <a:rPr lang="zh-CN" altLang="en-US" sz="2800" b="1" dirty="0">
                <a:latin typeface="楷体" panose="02010609060101010101" pitchFamily="49" charset="-122"/>
                <a:ea typeface="楷体" panose="02010609060101010101" pitchFamily="49" charset="-122"/>
                <a:cs typeface="楷体" panose="02010609060101010101" pitchFamily="49" charset="-122"/>
              </a:rPr>
              <a:t>。</a:t>
            </a:r>
          </a:p>
        </p:txBody>
      </p:sp>
      <p:sp>
        <p:nvSpPr>
          <p:cNvPr id="2" name="文本框 1"/>
          <p:cNvSpPr txBox="1"/>
          <p:nvPr/>
        </p:nvSpPr>
        <p:spPr>
          <a:xfrm>
            <a:off x="102870" y="5323205"/>
            <a:ext cx="7867015" cy="1383665"/>
          </a:xfrm>
          <a:prstGeom prst="rect">
            <a:avLst/>
          </a:prstGeom>
          <a:noFill/>
        </p:spPr>
        <p:txBody>
          <a:bodyPr wrap="square" rtlCol="0" anchor="t">
            <a:spAutoFit/>
          </a:bodyPr>
          <a:lstStyle/>
          <a:p>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1978年，《实践是检验真理的唯一标准》像一颗“重磅炸弹”在思想理论界引起了巨大震动，引发了席卷中国的关于真理标准问题的大讨论。</a:t>
            </a:r>
            <a:endParaRPr lang="zh-CN" altLang="en-US" sz="2800" b="1" dirty="0">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descr="1223473617_lT8hu7.jpg"/>
          <p:cNvPicPr>
            <a:picLocks noChangeAspect="1"/>
          </p:cNvPicPr>
          <p:nvPr/>
        </p:nvPicPr>
        <p:blipFill>
          <a:blip r:embed="rId6"/>
          <a:stretch>
            <a:fillRect/>
          </a:stretch>
        </p:blipFill>
        <p:spPr>
          <a:xfrm>
            <a:off x="4792980" y="1758315"/>
            <a:ext cx="2605405" cy="3342005"/>
          </a:xfrm>
          <a:prstGeom prst="rect">
            <a:avLst/>
          </a:prstGeom>
          <a:ln>
            <a:noFill/>
          </a:ln>
          <a:effectLst>
            <a:outerShdw blurRad="292100" dist="139700" dir="2700000" algn="tl" rotWithShape="0">
              <a:srgbClr val="333333">
                <a:alpha val="65000"/>
              </a:srgbClr>
            </a:outerShdw>
          </a:effectLst>
        </p:spPr>
      </p:pic>
      <p:sp>
        <p:nvSpPr>
          <p:cNvPr id="63" name="矩形 62"/>
          <p:cNvSpPr/>
          <p:nvPr/>
        </p:nvSpPr>
        <p:spPr>
          <a:xfrm>
            <a:off x="9114809" y="1521450"/>
            <a:ext cx="1005403" cy="584775"/>
          </a:xfrm>
          <a:prstGeom prst="rect">
            <a:avLst/>
          </a:prstGeom>
        </p:spPr>
        <p:txBody>
          <a:bodyPr wrap="none">
            <a:spAutoFit/>
          </a:bodyPr>
          <a:lstStyle/>
          <a:p>
            <a:r>
              <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性质</a:t>
            </a:r>
          </a:p>
        </p:txBody>
      </p:sp>
      <p:sp>
        <p:nvSpPr>
          <p:cNvPr id="39" name="矩形 38"/>
          <p:cNvSpPr/>
          <p:nvPr/>
        </p:nvSpPr>
        <p:spPr>
          <a:xfrm>
            <a:off x="9114809" y="3386142"/>
            <a:ext cx="1005403" cy="584775"/>
          </a:xfrm>
          <a:prstGeom prst="rect">
            <a:avLst/>
          </a:prstGeom>
        </p:spPr>
        <p:txBody>
          <a:bodyPr wrap="none">
            <a:spAutoFit/>
          </a:bodyPr>
          <a:lstStyle/>
          <a:p>
            <a:r>
              <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影响</a:t>
            </a:r>
          </a:p>
        </p:txBody>
      </p:sp>
      <p:sp>
        <p:nvSpPr>
          <p:cNvPr id="64" name="Rectangle 1056"/>
          <p:cNvSpPr>
            <a:spLocks noChangeArrowheads="1"/>
          </p:cNvSpPr>
          <p:nvPr/>
        </p:nvSpPr>
        <p:spPr bwMode="auto">
          <a:xfrm>
            <a:off x="8046061" y="2310322"/>
            <a:ext cx="3143273" cy="1076325"/>
          </a:xfrm>
          <a:prstGeom prst="rect">
            <a:avLst/>
          </a:prstGeom>
          <a:noFill/>
          <a:ln w="9525">
            <a:noFill/>
            <a:miter lim="800000"/>
          </a:ln>
          <a:effectLst/>
        </p:spPr>
        <p:txBody>
          <a:bodyPr wrap="square" anchor="ctr">
            <a:spAutoFit/>
          </a:bodyPr>
          <a:lstStyle/>
          <a:p>
            <a:r>
              <a:rPr lang="en-US" altLang="zh-CN" sz="3200" b="1" dirty="0">
                <a:solidFill>
                  <a:srgbClr val="FF0000"/>
                </a:solidFill>
                <a:latin typeface="楷体" panose="02010609060101010101" pitchFamily="49" charset="-122"/>
                <a:ea typeface="楷体" panose="02010609060101010101" pitchFamily="49" charset="-122"/>
              </a:rPr>
              <a:t>  </a:t>
            </a:r>
            <a:r>
              <a:rPr lang="zh-CN" altLang="en-US" sz="3200" b="1" dirty="0">
                <a:solidFill>
                  <a:srgbClr val="FF0000"/>
                </a:solidFill>
                <a:latin typeface="楷体" panose="02010609060101010101" pitchFamily="49" charset="-122"/>
                <a:ea typeface="楷体" panose="02010609060101010101" pitchFamily="49" charset="-122"/>
              </a:rPr>
              <a:t>这是一场深刻的思想解放运动。</a:t>
            </a:r>
          </a:p>
        </p:txBody>
      </p:sp>
      <p:sp>
        <p:nvSpPr>
          <p:cNvPr id="31" name="矩形 30"/>
          <p:cNvSpPr/>
          <p:nvPr/>
        </p:nvSpPr>
        <p:spPr>
          <a:xfrm>
            <a:off x="8407735" y="4152031"/>
            <a:ext cx="3117832" cy="2061210"/>
          </a:xfrm>
          <a:prstGeom prst="rect">
            <a:avLst/>
          </a:prstGeom>
        </p:spPr>
        <p:txBody>
          <a:bodyPr wrap="square">
            <a:spAutoFit/>
          </a:bodyPr>
          <a:lstStyle/>
          <a:p>
            <a:pPr algn="just"/>
            <a:r>
              <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rPr>
              <a:t>它使人们认识到，只有实践才是检验真理的唯 一标准。</a:t>
            </a:r>
          </a:p>
        </p:txBody>
      </p:sp>
      <p:sp>
        <p:nvSpPr>
          <p:cNvPr id="18"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7"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9"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0"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5"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6"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7"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1"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64" grpId="0" bldLvl="0" animBg="1"/>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2198424" cy="904179"/>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21" y="5849008"/>
            <a:ext cx="1365182" cy="822480"/>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363" y="74443"/>
            <a:ext cx="1379321" cy="829737"/>
          </a:xfrm>
          <a:prstGeom prst="rect">
            <a:avLst/>
          </a:prstGeom>
        </p:spPr>
      </p:pic>
      <p:sp>
        <p:nvSpPr>
          <p:cNvPr id="8" name="Freeform 29"/>
          <p:cNvSpPr/>
          <p:nvPr/>
        </p:nvSpPr>
        <p:spPr bwMode="auto">
          <a:xfrm>
            <a:off x="1596297" y="280967"/>
            <a:ext cx="453658" cy="416878"/>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pic>
        <p:nvPicPr>
          <p:cNvPr id="11" name="图片 10"/>
          <p:cNvPicPr>
            <a:picLocks noChangeAspect="1"/>
          </p:cNvPicPr>
          <p:nvPr/>
        </p:nvPicPr>
        <p:blipFill>
          <a:blip r:embed="rId6"/>
          <a:stretch>
            <a:fillRect/>
          </a:stretch>
        </p:blipFill>
        <p:spPr>
          <a:xfrm>
            <a:off x="1039495" y="980440"/>
            <a:ext cx="3233420" cy="3037205"/>
          </a:xfrm>
          <a:prstGeom prst="rect">
            <a:avLst/>
          </a:prstGeom>
          <a:ln>
            <a:noFill/>
          </a:ln>
          <a:effectLst>
            <a:softEdge rad="112500"/>
          </a:effectLst>
        </p:spPr>
      </p:pic>
      <p:pic>
        <p:nvPicPr>
          <p:cNvPr id="12" name="图片 11"/>
          <p:cNvPicPr>
            <a:picLocks noChangeAspect="1"/>
          </p:cNvPicPr>
          <p:nvPr/>
        </p:nvPicPr>
        <p:blipFill>
          <a:blip r:embed="rId7"/>
          <a:stretch>
            <a:fillRect/>
          </a:stretch>
        </p:blipFill>
        <p:spPr>
          <a:xfrm>
            <a:off x="4550410" y="985520"/>
            <a:ext cx="5567680" cy="3032125"/>
          </a:xfrm>
          <a:prstGeom prst="rect">
            <a:avLst/>
          </a:prstGeom>
          <a:ln>
            <a:noFill/>
          </a:ln>
          <a:effectLst>
            <a:softEdge rad="112500"/>
          </a:effectLst>
        </p:spPr>
      </p:pic>
      <p:sp>
        <p:nvSpPr>
          <p:cNvPr id="13" name="文本框 121860"/>
          <p:cNvSpPr txBox="1"/>
          <p:nvPr/>
        </p:nvSpPr>
        <p:spPr>
          <a:xfrm>
            <a:off x="817245" y="4316730"/>
            <a:ext cx="11000740" cy="1014730"/>
          </a:xfrm>
          <a:prstGeom prst="rect">
            <a:avLst/>
          </a:prstGeom>
          <a:noFill/>
          <a:ln w="9525">
            <a:noFill/>
          </a:ln>
        </p:spPr>
        <p:txBody>
          <a:bodyPr wrap="square" anchor="t">
            <a:spAutoFit/>
          </a:bodyPr>
          <a:lstStyle/>
          <a:p>
            <a:pPr>
              <a:spcBef>
                <a:spcPct val="50000"/>
              </a:spcBef>
            </a:pPr>
            <a:r>
              <a:rPr lang="en-US" altLang="zh-CN" sz="3200" b="1" dirty="0">
                <a:latin typeface="楷体" panose="02010609060101010101" pitchFamily="49" charset="-122"/>
                <a:ea typeface="楷体" panose="02010609060101010101" pitchFamily="49" charset="-122"/>
                <a:cs typeface="楷体" panose="02010609060101010101" pitchFamily="49" charset="-122"/>
              </a:rPr>
              <a:t>  </a:t>
            </a:r>
            <a:r>
              <a:rPr lang="en-US" altLang="zh-CN" sz="2400" b="1" dirty="0">
                <a:latin typeface="楷体" panose="02010609060101010101" pitchFamily="49" charset="-122"/>
                <a:ea typeface="楷体" panose="02010609060101010101" pitchFamily="49" charset="-122"/>
                <a:cs typeface="楷体" panose="02010609060101010101" pitchFamily="49" charset="-122"/>
              </a:rPr>
              <a:t>  </a:t>
            </a:r>
            <a:r>
              <a:rPr lang="zh-CN" altLang="en-US" sz="2800" b="1" dirty="0">
                <a:latin typeface="楷体" panose="02010609060101010101" pitchFamily="49" charset="-122"/>
                <a:ea typeface="楷体" panose="02010609060101010101" pitchFamily="49" charset="-122"/>
                <a:cs typeface="楷体" panose="02010609060101010101" pitchFamily="49" charset="-122"/>
              </a:rPr>
              <a:t>1978年12月13日，邓小平发表</a:t>
            </a: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《解放思想，实事求是，团结一致向前看</a:t>
            </a:r>
            <a:r>
              <a:rPr lang="zh-CN" altLang="en-US" sz="2800" b="1" dirty="0">
                <a:latin typeface="楷体" panose="02010609060101010101" pitchFamily="49" charset="-122"/>
                <a:ea typeface="楷体" panose="02010609060101010101" pitchFamily="49" charset="-122"/>
                <a:cs typeface="楷体" panose="02010609060101010101" pitchFamily="49" charset="-122"/>
              </a:rPr>
              <a:t>》的重要讲话。</a:t>
            </a:r>
          </a:p>
        </p:txBody>
      </p:sp>
      <p:sp>
        <p:nvSpPr>
          <p:cNvPr id="5" name="矩形 8"/>
          <p:cNvSpPr>
            <a:spLocks noChangeArrowheads="1"/>
          </p:cNvSpPr>
          <p:nvPr/>
        </p:nvSpPr>
        <p:spPr bwMode="auto">
          <a:xfrm>
            <a:off x="6056948" y="242888"/>
            <a:ext cx="4669790" cy="3683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人民教育</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出版社</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2018</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年部编版</a:t>
            </a:r>
            <a:r>
              <a:rPr lang="zh-CN"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八年级</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en-US" altLang="zh-CN"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a:t>
            </a:r>
            <a:r>
              <a:rPr lang="en-US" altLang="zh-CN"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 </a:t>
            </a: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sym typeface="+mn-ea"/>
              </a:rPr>
              <a:t>下册</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   </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596390" y="5511165"/>
            <a:ext cx="9291320" cy="583565"/>
          </a:xfrm>
          <a:prstGeom prst="rect">
            <a:avLst/>
          </a:prstGeom>
          <a:noFill/>
        </p:spPr>
        <p:txBody>
          <a:bodyPr wrap="square" rtlCol="0" anchor="t">
            <a:spAutoFit/>
          </a:bodyPr>
          <a:lstStyle/>
          <a:p>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意义：为十一届三中全会的召开奠定了思想基础。</a:t>
            </a:r>
          </a:p>
        </p:txBody>
      </p:sp>
      <p:sp>
        <p:nvSpPr>
          <p:cNvPr id="18" name="Shape 39"/>
          <p:cNvSpPr/>
          <p:nvPr/>
        </p:nvSpPr>
        <p:spPr>
          <a:xfrm rot="4906884" flipH="1">
            <a:off x="11546840"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7" name="Shape 39"/>
          <p:cNvSpPr/>
          <p:nvPr/>
        </p:nvSpPr>
        <p:spPr>
          <a:xfrm rot="4906884" flipH="1">
            <a:off x="111728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39" name="Shape 39"/>
          <p:cNvSpPr/>
          <p:nvPr/>
        </p:nvSpPr>
        <p:spPr>
          <a:xfrm rot="4906884" flipH="1">
            <a:off x="860488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9" name="Shape 39"/>
          <p:cNvSpPr/>
          <p:nvPr/>
        </p:nvSpPr>
        <p:spPr>
          <a:xfrm rot="4906884" flipH="1">
            <a:off x="1081722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0" name="Shape 39"/>
          <p:cNvSpPr/>
          <p:nvPr/>
        </p:nvSpPr>
        <p:spPr>
          <a:xfrm rot="4906884" flipH="1">
            <a:off x="1043749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5" name="Shape 39"/>
          <p:cNvSpPr/>
          <p:nvPr/>
        </p:nvSpPr>
        <p:spPr>
          <a:xfrm rot="4906884" flipH="1">
            <a:off x="1007554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6" name="Shape 39"/>
          <p:cNvSpPr/>
          <p:nvPr/>
        </p:nvSpPr>
        <p:spPr>
          <a:xfrm rot="4906884" flipH="1">
            <a:off x="970216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4" name="Shape 39"/>
          <p:cNvSpPr/>
          <p:nvPr/>
        </p:nvSpPr>
        <p:spPr>
          <a:xfrm rot="4906884" flipH="1">
            <a:off x="896683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4" name="Shape 39"/>
          <p:cNvSpPr/>
          <p:nvPr/>
        </p:nvSpPr>
        <p:spPr>
          <a:xfrm rot="4906884" flipH="1">
            <a:off x="9340215" y="6204585"/>
            <a:ext cx="555625" cy="662940"/>
          </a:xfrm>
          <a:prstGeom prst="diamond">
            <a:avLst/>
          </a:prstGeom>
          <a:solidFill>
            <a:srgbClr val="B61C22"/>
          </a:solidFill>
          <a:ln w="12700">
            <a:miter lim="400000"/>
          </a:ln>
          <a:effectLst>
            <a:outerShdw blurRad="254000" dist="127000" dir="2700000" rotWithShape="0">
              <a:srgbClr val="000000">
                <a:alpha val="40000"/>
              </a:srgbClr>
            </a:outerShdw>
          </a:effectLst>
        </p:spPr>
        <p:txBody>
          <a:bodyPr lIns="0" tIns="0" rIns="0" bIns="0" anchor="ctr"/>
          <a:lstStyle/>
          <a:p>
            <a:pPr lvl="0" algn="ctr">
              <a:defRPr sz="1400">
                <a:solidFill>
                  <a:srgbClr val="00183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0e1b5e74-1957-443b-a83e-5c23204adbb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gumo3rd">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1572</Words>
  <Application>Microsoft Office PowerPoint</Application>
  <PresentationFormat>宽屏</PresentationFormat>
  <Paragraphs>208</Paragraphs>
  <Slides>24</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等线</vt:lpstr>
      <vt:lpstr>方正粗黑宋简体</vt:lpstr>
      <vt:lpstr>黑体</vt:lpstr>
      <vt:lpstr>华文隶书</vt:lpstr>
      <vt:lpstr>华文新魏</vt:lpstr>
      <vt:lpstr>华文中宋</vt:lpstr>
      <vt:lpstr>楷体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carrie xie</dc:creator>
  <cp:lastModifiedBy>会玲 郭</cp:lastModifiedBy>
  <cp:revision>70</cp:revision>
  <dcterms:created xsi:type="dcterms:W3CDTF">2017-10-04T09:03:00Z</dcterms:created>
  <dcterms:modified xsi:type="dcterms:W3CDTF">2020-03-10T06:22:21Z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